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legreya" pitchFamily="2" charset="0"/>
      <p:regular r:id="rId21"/>
    </p:embeddedFont>
    <p:embeddedFont>
      <p:font typeface="Arimo" panose="020B0604020202020204" pitchFamily="3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K Grotesk Bold" pitchFamily="2" charset="77"/>
      <p:regular r:id="rId27"/>
      <p:bold r:id="rId28"/>
    </p:embeddedFont>
    <p:embeddedFont>
      <p:font typeface="HK Grotesk Light" pitchFamily="2" charset="77"/>
      <p:regular r:id="rId29"/>
    </p:embeddedFont>
    <p:embeddedFont>
      <p:font typeface="HK Grotesk Light Bold" pitchFamily="2" charset="77"/>
      <p:regular r:id="rId30"/>
    </p:embeddedFont>
    <p:embeddedFont>
      <p:font typeface="HK Grotesk Medium" pitchFamily="2" charset="77"/>
      <p:regular r:id="rId31"/>
    </p:embeddedFont>
    <p:embeddedFont>
      <p:font typeface="HK Grotesk Medium Bold" pitchFamily="2" charset="77"/>
      <p:regular r:id="rId32"/>
      <p:bold r:id="rId33"/>
    </p:embeddedFont>
    <p:embeddedFont>
      <p:font typeface="Vesper Libre Bold" pitchFamily="2" charset="7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3" autoAdjust="0"/>
  </p:normalViewPr>
  <p:slideViewPr>
    <p:cSldViewPr>
      <p:cViewPr varScale="1">
        <p:scale>
          <a:sx n="70" d="100"/>
          <a:sy n="70" d="100"/>
        </p:scale>
        <p:origin x="840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82023" y="0"/>
            <a:ext cx="18288000" cy="894588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621532"/>
            <a:ext cx="15599792" cy="7665468"/>
            <a:chOff x="0" y="0"/>
            <a:chExt cx="4244582" cy="20857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44582" cy="2085714"/>
            </a:xfrm>
            <a:custGeom>
              <a:avLst/>
              <a:gdLst/>
              <a:ahLst/>
              <a:cxnLst/>
              <a:rect l="l" t="t" r="r" b="b"/>
              <a:pathLst>
                <a:path w="4244582" h="2085714">
                  <a:moveTo>
                    <a:pt x="0" y="0"/>
                  </a:moveTo>
                  <a:lnTo>
                    <a:pt x="4244582" y="0"/>
                  </a:lnTo>
                  <a:lnTo>
                    <a:pt x="4244582" y="2085714"/>
                  </a:lnTo>
                  <a:lnTo>
                    <a:pt x="0" y="2085714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14644" y="2621532"/>
            <a:ext cx="15613451" cy="7693223"/>
            <a:chOff x="0" y="0"/>
            <a:chExt cx="5370213" cy="26460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70213" cy="2646068"/>
            </a:xfrm>
            <a:custGeom>
              <a:avLst/>
              <a:gdLst/>
              <a:ahLst/>
              <a:cxnLst/>
              <a:rect l="l" t="t" r="r" b="b"/>
              <a:pathLst>
                <a:path w="5370213" h="2646068">
                  <a:moveTo>
                    <a:pt x="0" y="0"/>
                  </a:moveTo>
                  <a:lnTo>
                    <a:pt x="5370213" y="0"/>
                  </a:lnTo>
                  <a:lnTo>
                    <a:pt x="5370213" y="2646068"/>
                  </a:lnTo>
                  <a:lnTo>
                    <a:pt x="0" y="2646068"/>
                  </a:lnTo>
                  <a:close/>
                </a:path>
              </a:pathLst>
            </a:custGeom>
            <a:solidFill>
              <a:srgbClr val="000342">
                <a:alpha val="80784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631041" y="4516598"/>
            <a:ext cx="11721034" cy="262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00"/>
              </a:lnSpc>
            </a:pPr>
            <a:r>
              <a:rPr lang="en-US" sz="10000" spc="-50">
                <a:solidFill>
                  <a:srgbClr val="FFFFFF"/>
                </a:solidFill>
                <a:latin typeface="Vesper Libre Bold"/>
              </a:rPr>
              <a:t>FINAL PROJECT: TITANIC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31041" y="6791311"/>
            <a:ext cx="11721034" cy="207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>
                <a:solidFill>
                  <a:srgbClr val="FFFFFF"/>
                </a:solidFill>
                <a:latin typeface="HK Grotesk Bold"/>
              </a:rPr>
              <a:t>MATH 4995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TSUI YING TSZ, HARJONO NATASHA VALERIE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885433" y="8779834"/>
            <a:ext cx="1402567" cy="148253"/>
            <a:chOff x="0" y="0"/>
            <a:chExt cx="5406761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5406761" cy="69850"/>
            </a:xfrm>
            <a:custGeom>
              <a:avLst/>
              <a:gdLst/>
              <a:ahLst/>
              <a:cxnLst/>
              <a:rect l="l" t="t" r="r" b="b"/>
              <a:pathLst>
                <a:path w="5406761" h="69850">
                  <a:moveTo>
                    <a:pt x="511593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406761" y="69850"/>
                  </a:lnTo>
                  <a:lnTo>
                    <a:pt x="5406761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2070794" y="2547405"/>
            <a:ext cx="1268746" cy="148253"/>
            <a:chOff x="0" y="0"/>
            <a:chExt cx="4890895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4890895" cy="69850"/>
            </a:xfrm>
            <a:custGeom>
              <a:avLst/>
              <a:gdLst/>
              <a:ahLst/>
              <a:cxnLst/>
              <a:rect l="l" t="t" r="r" b="b"/>
              <a:pathLst>
                <a:path w="4890895" h="69850">
                  <a:moveTo>
                    <a:pt x="460006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90895" y="69850"/>
                  </a:lnTo>
                  <a:lnTo>
                    <a:pt x="4890895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8409317" y="9505946"/>
            <a:ext cx="1469366" cy="148253"/>
            <a:chOff x="0" y="0"/>
            <a:chExt cx="5664266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5664266" cy="69850"/>
            </a:xfrm>
            <a:custGeom>
              <a:avLst/>
              <a:gdLst/>
              <a:ahLst/>
              <a:cxnLst/>
              <a:rect l="l" t="t" r="r" b="b"/>
              <a:pathLst>
                <a:path w="5664266" h="69850">
                  <a:moveTo>
                    <a:pt x="53734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664266" y="69850"/>
                  </a:lnTo>
                  <a:lnTo>
                    <a:pt x="5664266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99709" y="-67120"/>
            <a:ext cx="1401815" cy="10434938"/>
            <a:chOff x="0" y="0"/>
            <a:chExt cx="326008" cy="2426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008" cy="2426767"/>
            </a:xfrm>
            <a:custGeom>
              <a:avLst/>
              <a:gdLst/>
              <a:ahLst/>
              <a:cxnLst/>
              <a:rect l="l" t="t" r="r" b="b"/>
              <a:pathLst>
                <a:path w="326008" h="2426767">
                  <a:moveTo>
                    <a:pt x="0" y="0"/>
                  </a:moveTo>
                  <a:lnTo>
                    <a:pt x="326008" y="0"/>
                  </a:lnTo>
                  <a:lnTo>
                    <a:pt x="326008" y="2426767"/>
                  </a:lnTo>
                  <a:lnTo>
                    <a:pt x="0" y="2426767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479455" y="-182208"/>
            <a:ext cx="1046645" cy="148253"/>
            <a:chOff x="0" y="0"/>
            <a:chExt cx="4034716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4034716" cy="69850"/>
            </a:xfrm>
            <a:custGeom>
              <a:avLst/>
              <a:gdLst/>
              <a:ahLst/>
              <a:cxnLst/>
              <a:rect l="l" t="t" r="r" b="b"/>
              <a:pathLst>
                <a:path w="4034716" h="69850">
                  <a:moveTo>
                    <a:pt x="374388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034716" y="69850"/>
                  </a:lnTo>
                  <a:lnTo>
                    <a:pt x="4034716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820469" y="8397850"/>
            <a:ext cx="932345" cy="148253"/>
            <a:chOff x="0" y="0"/>
            <a:chExt cx="3594100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432411" y="-825652"/>
            <a:ext cx="148253" cy="11938303"/>
            <a:chOff x="0" y="0"/>
            <a:chExt cx="197670" cy="15917738"/>
          </a:xfrm>
        </p:grpSpPr>
        <p:grpSp>
          <p:nvGrpSpPr>
            <p:cNvPr id="9" name="Group 9"/>
            <p:cNvGrpSpPr/>
            <p:nvPr/>
          </p:nvGrpSpPr>
          <p:grpSpPr>
            <a:xfrm rot="5400000">
              <a:off x="-7456928" y="8171034"/>
              <a:ext cx="15111526" cy="197670"/>
              <a:chOff x="0" y="0"/>
              <a:chExt cx="43690120" cy="5715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55270"/>
                <a:ext cx="43690121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43690121" h="69850">
                    <a:moveTo>
                      <a:pt x="43399289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43690121" y="69850"/>
                    </a:lnTo>
                    <a:lnTo>
                      <a:pt x="43690121" y="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-723426" y="723426"/>
              <a:ext cx="1644522" cy="197670"/>
              <a:chOff x="0" y="0"/>
              <a:chExt cx="4754608" cy="5715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255270"/>
                <a:ext cx="475460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4754608" h="69850">
                    <a:moveTo>
                      <a:pt x="4463778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4754608" y="69850"/>
                    </a:lnTo>
                    <a:lnTo>
                      <a:pt x="4754608" y="0"/>
                    </a:lnTo>
                    <a:close/>
                  </a:path>
                </a:pathLst>
              </a:custGeom>
              <a:solidFill>
                <a:srgbClr val="DC3C4D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-723426" y="14996642"/>
              <a:ext cx="1644522" cy="197670"/>
              <a:chOff x="0" y="0"/>
              <a:chExt cx="4754608" cy="5715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255270"/>
                <a:ext cx="475460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4754608" h="69850">
                    <a:moveTo>
                      <a:pt x="4463778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4754608" y="69850"/>
                    </a:lnTo>
                    <a:lnTo>
                      <a:pt x="4754608" y="0"/>
                    </a:lnTo>
                    <a:close/>
                  </a:path>
                </a:pathLst>
              </a:custGeom>
              <a:solidFill>
                <a:srgbClr val="DC3C4D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 l="6209" r="3568" b="8205"/>
          <a:stretch>
            <a:fillRect/>
          </a:stretch>
        </p:blipFill>
        <p:spPr>
          <a:xfrm>
            <a:off x="9909357" y="1616548"/>
            <a:ext cx="6505533" cy="4005702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865419" y="1762131"/>
            <a:ext cx="5622872" cy="1857268"/>
            <a:chOff x="0" y="0"/>
            <a:chExt cx="7497162" cy="247635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7497162" cy="708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HK Grotesk Medium"/>
                </a:rPr>
                <a:t>Missing Values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95512"/>
              <a:ext cx="7497162" cy="1680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 spc="60">
                  <a:solidFill>
                    <a:srgbClr val="000000"/>
                  </a:solidFill>
                  <a:latin typeface="HK Grotesk Light"/>
                </a:rPr>
                <a:t>The values is filled according to each of their Titles. We take the median of each Titles to fill in the missing values. 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74494" y="6384791"/>
            <a:ext cx="5775259" cy="2308737"/>
            <a:chOff x="0" y="0"/>
            <a:chExt cx="7700345" cy="307831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66675"/>
              <a:ext cx="7700345" cy="708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HK Grotesk Medium"/>
                </a:rPr>
                <a:t>Age Divide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25971"/>
              <a:ext cx="7700345" cy="2252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 spc="60">
                  <a:solidFill>
                    <a:srgbClr val="000000"/>
                  </a:solidFill>
                  <a:latin typeface="HK Grotesk Light"/>
                </a:rPr>
                <a:t>The plot shows that those whose age are below 16 years old have a much bigger survival rate. Therefore we divide the age into those below 16 and above. 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 rot="-5400000">
            <a:off x="14824518" y="4027533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MATH4995 FINAL PROJECT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112" y="1133475"/>
            <a:ext cx="733058" cy="287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8"/>
              </a:lnSpc>
            </a:pPr>
            <a:r>
              <a:rPr lang="en-US" sz="7200" spc="64">
                <a:solidFill>
                  <a:srgbClr val="000342"/>
                </a:solidFill>
                <a:latin typeface="Vesper Libre Bold"/>
              </a:rPr>
              <a:t>A</a:t>
            </a:r>
          </a:p>
          <a:p>
            <a:pPr>
              <a:lnSpc>
                <a:spcPts val="7488"/>
              </a:lnSpc>
            </a:pPr>
            <a:r>
              <a:rPr lang="en-US" sz="7200" spc="64">
                <a:solidFill>
                  <a:srgbClr val="000342"/>
                </a:solidFill>
                <a:latin typeface="Vesper Libre Bold"/>
              </a:rPr>
              <a:t>G</a:t>
            </a:r>
          </a:p>
          <a:p>
            <a:pPr>
              <a:lnSpc>
                <a:spcPts val="7488"/>
              </a:lnSpc>
            </a:pPr>
            <a:r>
              <a:rPr lang="en-US" sz="7200" spc="64">
                <a:solidFill>
                  <a:srgbClr val="000342"/>
                </a:solidFill>
                <a:latin typeface="Vesper Libre Bold"/>
              </a:rPr>
              <a:t>E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 l="5417" t="6019" b="8144"/>
          <a:stretch>
            <a:fillRect/>
          </a:stretch>
        </p:blipFill>
        <p:spPr>
          <a:xfrm>
            <a:off x="2022985" y="4600893"/>
            <a:ext cx="7121015" cy="409263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57032" y="8700024"/>
            <a:ext cx="433765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60">
                <a:solidFill>
                  <a:srgbClr val="000000"/>
                </a:solidFill>
                <a:latin typeface="HK Grotesk Light"/>
              </a:rPr>
              <a:t>Age distribution within Title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40948" y="1060271"/>
            <a:ext cx="433765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60">
                <a:solidFill>
                  <a:srgbClr val="000000"/>
                </a:solidFill>
                <a:latin typeface="HK Grotesk Light"/>
              </a:rPr>
              <a:t>Age density distribution 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ADBF9E-33D8-0143-A18D-1A1098C5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536" y="22852"/>
            <a:ext cx="8878608" cy="426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-283655" y="3887378"/>
            <a:ext cx="8896727" cy="6839556"/>
            <a:chOff x="0" y="0"/>
            <a:chExt cx="1725163" cy="13262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5163" cy="1326257"/>
            </a:xfrm>
            <a:custGeom>
              <a:avLst/>
              <a:gdLst/>
              <a:ahLst/>
              <a:cxnLst/>
              <a:rect l="l" t="t" r="r" b="b"/>
              <a:pathLst>
                <a:path w="1725163" h="1326257">
                  <a:moveTo>
                    <a:pt x="0" y="0"/>
                  </a:moveTo>
                  <a:lnTo>
                    <a:pt x="1725163" y="0"/>
                  </a:lnTo>
                  <a:lnTo>
                    <a:pt x="1725163" y="1326257"/>
                  </a:lnTo>
                  <a:lnTo>
                    <a:pt x="0" y="1326257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773370" y="3813252"/>
            <a:ext cx="1046645" cy="148253"/>
            <a:chOff x="0" y="0"/>
            <a:chExt cx="4034716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4034716" cy="69850"/>
            </a:xfrm>
            <a:custGeom>
              <a:avLst/>
              <a:gdLst/>
              <a:ahLst/>
              <a:cxnLst/>
              <a:rect l="l" t="t" r="r" b="b"/>
              <a:pathLst>
                <a:path w="4034716" h="69850">
                  <a:moveTo>
                    <a:pt x="374388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034716" y="69850"/>
                  </a:lnTo>
                  <a:lnTo>
                    <a:pt x="4034716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111047" y="-213492"/>
            <a:ext cx="148253" cy="11333645"/>
            <a:chOff x="0" y="0"/>
            <a:chExt cx="197670" cy="15111526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-7456928" y="7456928"/>
              <a:ext cx="15111526" cy="197670"/>
              <a:chOff x="0" y="0"/>
              <a:chExt cx="43690120" cy="5715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255270"/>
                <a:ext cx="43690121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43690121" h="69850">
                    <a:moveTo>
                      <a:pt x="43399289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43690121" y="69850"/>
                    </a:lnTo>
                    <a:lnTo>
                      <a:pt x="43690121" y="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-805405" y="13089686"/>
              <a:ext cx="1808481" cy="197670"/>
              <a:chOff x="0" y="0"/>
              <a:chExt cx="5228642" cy="5715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55270"/>
                <a:ext cx="522864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5228642" h="69850">
                    <a:moveTo>
                      <a:pt x="493781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5228642" y="69850"/>
                    </a:lnTo>
                    <a:lnTo>
                      <a:pt x="5228642" y="0"/>
                    </a:lnTo>
                    <a:close/>
                  </a:path>
                </a:pathLst>
              </a:custGeom>
              <a:solidFill>
                <a:srgbClr val="DC3C4D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622" r="622"/>
          <a:stretch>
            <a:fillRect/>
          </a:stretch>
        </p:blipFill>
        <p:spPr>
          <a:xfrm>
            <a:off x="9467773" y="4644866"/>
            <a:ext cx="7558346" cy="467058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71647" y="6294769"/>
            <a:ext cx="6200705" cy="2278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72"/>
              </a:lnSpc>
            </a:pPr>
            <a:r>
              <a:rPr lang="en-US" sz="7200" spc="64">
                <a:solidFill>
                  <a:srgbClr val="FFFFFF"/>
                </a:solidFill>
                <a:latin typeface="Vesper Libre Bold"/>
              </a:rPr>
              <a:t>Family/Group</a:t>
            </a:r>
          </a:p>
          <a:p>
            <a:pPr>
              <a:lnSpc>
                <a:spcPts val="9072"/>
              </a:lnSpc>
            </a:pPr>
            <a:r>
              <a:rPr lang="en-US" sz="7200" spc="64">
                <a:solidFill>
                  <a:srgbClr val="FFFFFF"/>
                </a:solidFill>
                <a:latin typeface="Vesper Libre Bold"/>
              </a:rPr>
              <a:t>Survival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552701" y="1147446"/>
            <a:ext cx="6548024" cy="3440270"/>
            <a:chOff x="0" y="0"/>
            <a:chExt cx="8730698" cy="458702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8730698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00342"/>
                  </a:solidFill>
                  <a:latin typeface="HK Grotesk Bold"/>
                </a:rPr>
                <a:t>FAMILY / GROUP SURVIVAL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22045"/>
              <a:ext cx="8730698" cy="2513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200" spc="54">
                  <a:solidFill>
                    <a:srgbClr val="000000"/>
                  </a:solidFill>
                  <a:latin typeface="HK Grotesk Light"/>
                </a:rPr>
                <a:t>A feature that indicates the survival of one's family or people that travels with them. The default Family Survival value are 0.5. Those who have a surviving companions will get 1, and those with all their companions dead will get 0.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030344"/>
              <a:ext cx="8730698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00342"/>
                  </a:solidFill>
                  <a:latin typeface="HK Grotesk Bold"/>
                </a:rPr>
                <a:t>HOW DO WE COMPUTE THE VALUE? 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 rot="-5400000">
            <a:off x="149102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DC3C4D"/>
                </a:solidFill>
                <a:latin typeface="HK Grotesk Bold"/>
              </a:rPr>
              <a:t>MATH4995 FINAL PROJECT</a:t>
            </a:r>
          </a:p>
        </p:txBody>
      </p:sp>
      <p:sp>
        <p:nvSpPr>
          <p:cNvPr id="22" name="TextBox 22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13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17122293" y="96570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000342"/>
                </a:solidFill>
                <a:latin typeface="HK Grotesk Bold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914" t="3147" r="6057" b="1312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911642" y="9905763"/>
            <a:ext cx="2182271" cy="148253"/>
            <a:chOff x="0" y="0"/>
            <a:chExt cx="8412445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8412445" cy="69850"/>
            </a:xfrm>
            <a:custGeom>
              <a:avLst/>
              <a:gdLst/>
              <a:ahLst/>
              <a:cxnLst/>
              <a:rect l="l" t="t" r="r" b="b"/>
              <a:pathLst>
                <a:path w="8412445" h="69850">
                  <a:moveTo>
                    <a:pt x="812161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412445" y="69850"/>
                  </a:lnTo>
                  <a:lnTo>
                    <a:pt x="8412445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05538" y="1582553"/>
            <a:ext cx="10466445" cy="7121895"/>
            <a:chOff x="0" y="0"/>
            <a:chExt cx="2106130" cy="14331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6130" cy="1433116"/>
            </a:xfrm>
            <a:custGeom>
              <a:avLst/>
              <a:gdLst/>
              <a:ahLst/>
              <a:cxnLst/>
              <a:rect l="l" t="t" r="r" b="b"/>
              <a:pathLst>
                <a:path w="2106130" h="1433116">
                  <a:moveTo>
                    <a:pt x="0" y="0"/>
                  </a:moveTo>
                  <a:lnTo>
                    <a:pt x="2106130" y="0"/>
                  </a:lnTo>
                  <a:lnTo>
                    <a:pt x="2106130" y="1433116"/>
                  </a:lnTo>
                  <a:lnTo>
                    <a:pt x="0" y="1433116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850263" y="4118701"/>
            <a:ext cx="6704552" cy="333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Transform all categorical variable into indicator variable </a:t>
            </a:r>
          </a:p>
          <a:p>
            <a:pPr algn="just">
              <a:lnSpc>
                <a:spcPts val="1391"/>
              </a:lnSpc>
            </a:pPr>
            <a:endParaRPr lang="en-US" sz="2400" spc="60">
              <a:solidFill>
                <a:srgbClr val="FFFFFF"/>
              </a:solidFill>
              <a:latin typeface="HK Grotesk Light"/>
            </a:endParaRPr>
          </a:p>
          <a:p>
            <a:pPr algn="just">
              <a:lnSpc>
                <a:spcPts val="3359"/>
              </a:lnSpc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Try various combinations of feature to be used in the model in order to get maximum  accuracy</a:t>
            </a:r>
          </a:p>
          <a:p>
            <a:pPr algn="just">
              <a:lnSpc>
                <a:spcPts val="1391"/>
              </a:lnSpc>
            </a:pPr>
            <a:endParaRPr lang="en-US" sz="2400" spc="60">
              <a:solidFill>
                <a:srgbClr val="FFFFFF"/>
              </a:solidFill>
              <a:latin typeface="HK Grotesk Light"/>
            </a:endParaRPr>
          </a:p>
          <a:p>
            <a:pPr algn="just">
              <a:lnSpc>
                <a:spcPts val="3359"/>
              </a:lnSpc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Feature Used:</a:t>
            </a:r>
          </a:p>
          <a:p>
            <a:pPr algn="just">
              <a:lnSpc>
                <a:spcPts val="3359"/>
              </a:lnSpc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Sex, Pclass, Fare, Age, and Family Survival</a:t>
            </a:r>
          </a:p>
          <a:p>
            <a:pPr algn="just">
              <a:lnSpc>
                <a:spcPts val="3359"/>
              </a:lnSpc>
            </a:pPr>
            <a:endParaRPr lang="en-US" sz="2400" spc="6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50263" y="3061653"/>
            <a:ext cx="5602609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HK Grotesk Medium Bold"/>
              </a:rPr>
              <a:t>DATA FINALIZATION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7440988" y="9299125"/>
            <a:ext cx="3395545" cy="148253"/>
            <a:chOff x="0" y="0"/>
            <a:chExt cx="13089503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13089503" cy="69850"/>
            </a:xfrm>
            <a:custGeom>
              <a:avLst/>
              <a:gdLst/>
              <a:ahLst/>
              <a:cxnLst/>
              <a:rect l="l" t="t" r="r" b="b"/>
              <a:pathLst>
                <a:path w="13089503" h="69850">
                  <a:moveTo>
                    <a:pt x="1279867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089503" y="69850"/>
                  </a:lnTo>
                  <a:lnTo>
                    <a:pt x="13089503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7764459" y="1189283"/>
            <a:ext cx="2748604" cy="148253"/>
            <a:chOff x="0" y="0"/>
            <a:chExt cx="10595607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0595608" cy="69850"/>
            </a:xfrm>
            <a:custGeom>
              <a:avLst/>
              <a:gdLst/>
              <a:ahLst/>
              <a:cxnLst/>
              <a:rect l="l" t="t" r="r" b="b"/>
              <a:pathLst>
                <a:path w="10595608" h="69850">
                  <a:moveTo>
                    <a:pt x="1030477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595608" y="69850"/>
                  </a:lnTo>
                  <a:lnTo>
                    <a:pt x="10595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2278" y="1387634"/>
            <a:ext cx="6273557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72">
                <a:solidFill>
                  <a:srgbClr val="000342"/>
                </a:solidFill>
                <a:latin typeface="Vesper Libre Bold"/>
              </a:rPr>
              <a:t>OUTLINE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207557" y="3886522"/>
            <a:ext cx="2645086" cy="3798628"/>
            <a:chOff x="0" y="0"/>
            <a:chExt cx="1310131" cy="18814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0131" cy="1881489"/>
            </a:xfrm>
            <a:custGeom>
              <a:avLst/>
              <a:gdLst/>
              <a:ahLst/>
              <a:cxnLst/>
              <a:rect l="l" t="t" r="r" b="b"/>
              <a:pathLst>
                <a:path w="1310131" h="1881489">
                  <a:moveTo>
                    <a:pt x="0" y="0"/>
                  </a:moveTo>
                  <a:lnTo>
                    <a:pt x="1310131" y="0"/>
                  </a:lnTo>
                  <a:lnTo>
                    <a:pt x="1310131" y="1881489"/>
                  </a:lnTo>
                  <a:lnTo>
                    <a:pt x="0" y="1881489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sp>
        <p:nvSpPr>
          <p:cNvPr id="5" name="TextBox 5"/>
          <p:cNvSpPr txBox="1"/>
          <p:nvPr/>
        </p:nvSpPr>
        <p:spPr>
          <a:xfrm rot="-5400000">
            <a:off x="-988438" y="6180216"/>
            <a:ext cx="5171595" cy="52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400" dirty="0">
                <a:solidFill>
                  <a:srgbClr val="DC3C4D"/>
                </a:solidFill>
                <a:latin typeface="HK Grotesk Medium"/>
              </a:rPr>
              <a:t> we focused on three models 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592548" y="5138691"/>
            <a:ext cx="2632784" cy="3800814"/>
            <a:chOff x="0" y="0"/>
            <a:chExt cx="1275588" cy="18415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5588" cy="1841501"/>
            </a:xfrm>
            <a:custGeom>
              <a:avLst/>
              <a:gdLst/>
              <a:ahLst/>
              <a:cxnLst/>
              <a:rect l="l" t="t" r="r" b="b"/>
              <a:pathLst>
                <a:path w="1275588" h="1841501">
                  <a:moveTo>
                    <a:pt x="0" y="0"/>
                  </a:moveTo>
                  <a:lnTo>
                    <a:pt x="1275588" y="0"/>
                  </a:lnTo>
                  <a:lnTo>
                    <a:pt x="1275588" y="1841501"/>
                  </a:lnTo>
                  <a:lnTo>
                    <a:pt x="0" y="1841501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873210" y="7741895"/>
            <a:ext cx="207146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Training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20087" y="6445900"/>
            <a:ext cx="2020026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Random Forest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433953" y="2627000"/>
            <a:ext cx="2653797" cy="3816983"/>
            <a:chOff x="0" y="0"/>
            <a:chExt cx="1314446" cy="18905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4446" cy="1890581"/>
            </a:xfrm>
            <a:custGeom>
              <a:avLst/>
              <a:gdLst/>
              <a:ahLst/>
              <a:cxnLst/>
              <a:rect l="l" t="t" r="r" b="b"/>
              <a:pathLst>
                <a:path w="1314446" h="1890581">
                  <a:moveTo>
                    <a:pt x="0" y="0"/>
                  </a:moveTo>
                  <a:lnTo>
                    <a:pt x="1314446" y="0"/>
                  </a:lnTo>
                  <a:lnTo>
                    <a:pt x="1314446" y="1890581"/>
                  </a:lnTo>
                  <a:lnTo>
                    <a:pt x="0" y="1890581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822010" y="4843041"/>
            <a:ext cx="2662508" cy="4097258"/>
            <a:chOff x="0" y="0"/>
            <a:chExt cx="1318760" cy="20294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8760" cy="2029402"/>
            </a:xfrm>
            <a:custGeom>
              <a:avLst/>
              <a:gdLst/>
              <a:ahLst/>
              <a:cxnLst/>
              <a:rect l="l" t="t" r="r" b="b"/>
              <a:pathLst>
                <a:path w="1318760" h="2029402">
                  <a:moveTo>
                    <a:pt x="0" y="0"/>
                  </a:moveTo>
                  <a:lnTo>
                    <a:pt x="1318760" y="0"/>
                  </a:lnTo>
                  <a:lnTo>
                    <a:pt x="1318760" y="2029402"/>
                  </a:lnTo>
                  <a:lnTo>
                    <a:pt x="0" y="2029402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223999" y="7741895"/>
            <a:ext cx="184000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60">
                <a:solidFill>
                  <a:srgbClr val="FFFFFF"/>
                </a:solidFill>
                <a:latin typeface="HK Grotesk Light"/>
              </a:rPr>
              <a:t>KNN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38192" y="5284307"/>
            <a:ext cx="189085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XGBoost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062300" y="3890146"/>
            <a:ext cx="2646239" cy="5053778"/>
            <a:chOff x="0" y="0"/>
            <a:chExt cx="1310702" cy="25031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0702" cy="2503175"/>
            </a:xfrm>
            <a:custGeom>
              <a:avLst/>
              <a:gdLst/>
              <a:ahLst/>
              <a:cxnLst/>
              <a:rect l="l" t="t" r="r" b="b"/>
              <a:pathLst>
                <a:path w="1310702" h="2503175">
                  <a:moveTo>
                    <a:pt x="0" y="0"/>
                  </a:moveTo>
                  <a:lnTo>
                    <a:pt x="1310702" y="0"/>
                  </a:lnTo>
                  <a:lnTo>
                    <a:pt x="1310702" y="2503175"/>
                  </a:lnTo>
                  <a:lnTo>
                    <a:pt x="0" y="2503175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708538" y="8933835"/>
            <a:ext cx="2912494" cy="4231695"/>
            <a:chOff x="0" y="0"/>
            <a:chExt cx="1442580" cy="209599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42580" cy="2095991"/>
            </a:xfrm>
            <a:custGeom>
              <a:avLst/>
              <a:gdLst/>
              <a:ahLst/>
              <a:cxnLst/>
              <a:rect l="l" t="t" r="r" b="b"/>
              <a:pathLst>
                <a:path w="1442580" h="2095991">
                  <a:moveTo>
                    <a:pt x="0" y="0"/>
                  </a:moveTo>
                  <a:lnTo>
                    <a:pt x="1442580" y="0"/>
                  </a:lnTo>
                  <a:lnTo>
                    <a:pt x="1442580" y="2095991"/>
                  </a:lnTo>
                  <a:lnTo>
                    <a:pt x="0" y="2095991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3497565" y="6660130"/>
            <a:ext cx="1775709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Model Evaluation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2397268" y="4250162"/>
            <a:ext cx="9213720" cy="148253"/>
            <a:chOff x="0" y="0"/>
            <a:chExt cx="35518011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35518012" cy="69850"/>
            </a:xfrm>
            <a:custGeom>
              <a:avLst/>
              <a:gdLst/>
              <a:ahLst/>
              <a:cxnLst/>
              <a:rect l="l" t="t" r="r" b="b"/>
              <a:pathLst>
                <a:path w="35518012" h="69850">
                  <a:moveTo>
                    <a:pt x="3522718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518012" y="69850"/>
                  </a:lnTo>
                  <a:lnTo>
                    <a:pt x="35518012" y="0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-1243175" y="6344641"/>
            <a:ext cx="5059633" cy="148253"/>
            <a:chOff x="0" y="0"/>
            <a:chExt cx="19504402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19504402" cy="69850"/>
            </a:xfrm>
            <a:custGeom>
              <a:avLst/>
              <a:gdLst/>
              <a:ahLst/>
              <a:cxnLst/>
              <a:rect l="l" t="t" r="r" b="b"/>
              <a:pathLst>
                <a:path w="19504402" h="69850">
                  <a:moveTo>
                    <a:pt x="1921357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504402" y="69850"/>
                  </a:lnTo>
                  <a:lnTo>
                    <a:pt x="19504402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27" name="Group 27"/>
          <p:cNvGrpSpPr/>
          <p:nvPr/>
        </p:nvGrpSpPr>
        <p:grpSpPr>
          <a:xfrm rot="5400000">
            <a:off x="16276715" y="9583751"/>
            <a:ext cx="1435774" cy="148253"/>
            <a:chOff x="0" y="0"/>
            <a:chExt cx="5534772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5534772" cy="69850"/>
            </a:xfrm>
            <a:custGeom>
              <a:avLst/>
              <a:gdLst/>
              <a:ahLst/>
              <a:cxnLst/>
              <a:rect l="l" t="t" r="r" b="b"/>
              <a:pathLst>
                <a:path w="5534772" h="69850">
                  <a:moveTo>
                    <a:pt x="524394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534772" y="69850"/>
                  </a:lnTo>
                  <a:lnTo>
                    <a:pt x="5534772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10186380" y="5011471"/>
            <a:ext cx="495146" cy="148253"/>
            <a:chOff x="0" y="0"/>
            <a:chExt cx="1908741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255270"/>
              <a:ext cx="1908741" cy="69850"/>
            </a:xfrm>
            <a:custGeom>
              <a:avLst/>
              <a:gdLst/>
              <a:ahLst/>
              <a:cxnLst/>
              <a:rect l="l" t="t" r="r" b="b"/>
              <a:pathLst>
                <a:path w="1908741" h="69850">
                  <a:moveTo>
                    <a:pt x="161791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08741" y="69850"/>
                  </a:lnTo>
                  <a:lnTo>
                    <a:pt x="1908741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31" name="Group 31"/>
          <p:cNvGrpSpPr/>
          <p:nvPr/>
        </p:nvGrpSpPr>
        <p:grpSpPr>
          <a:xfrm rot="5400000">
            <a:off x="7572388" y="7389679"/>
            <a:ext cx="495146" cy="148253"/>
            <a:chOff x="0" y="0"/>
            <a:chExt cx="1908741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1908741" cy="69850"/>
            </a:xfrm>
            <a:custGeom>
              <a:avLst/>
              <a:gdLst/>
              <a:ahLst/>
              <a:cxnLst/>
              <a:rect l="l" t="t" r="r" b="b"/>
              <a:pathLst>
                <a:path w="1908741" h="69850">
                  <a:moveTo>
                    <a:pt x="161791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08741" y="69850"/>
                  </a:lnTo>
                  <a:lnTo>
                    <a:pt x="1908741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4965059" y="5316947"/>
            <a:ext cx="495146" cy="148253"/>
            <a:chOff x="0" y="0"/>
            <a:chExt cx="1908741" cy="571500"/>
          </a:xfrm>
        </p:grpSpPr>
        <p:sp>
          <p:nvSpPr>
            <p:cNvPr id="34" name="Freeform 34"/>
            <p:cNvSpPr/>
            <p:nvPr/>
          </p:nvSpPr>
          <p:spPr>
            <a:xfrm>
              <a:off x="0" y="255270"/>
              <a:ext cx="1908741" cy="69850"/>
            </a:xfrm>
            <a:custGeom>
              <a:avLst/>
              <a:gdLst/>
              <a:ahLst/>
              <a:cxnLst/>
              <a:rect l="l" t="t" r="r" b="b"/>
              <a:pathLst>
                <a:path w="1908741" h="69850">
                  <a:moveTo>
                    <a:pt x="161791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08741" y="69850"/>
                  </a:lnTo>
                  <a:lnTo>
                    <a:pt x="1908741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35" name="Group 35"/>
          <p:cNvGrpSpPr/>
          <p:nvPr/>
        </p:nvGrpSpPr>
        <p:grpSpPr>
          <a:xfrm rot="5400000">
            <a:off x="12814727" y="6121056"/>
            <a:ext cx="495146" cy="148253"/>
            <a:chOff x="0" y="0"/>
            <a:chExt cx="1908741" cy="571500"/>
          </a:xfrm>
        </p:grpSpPr>
        <p:sp>
          <p:nvSpPr>
            <p:cNvPr id="36" name="Freeform 36"/>
            <p:cNvSpPr/>
            <p:nvPr/>
          </p:nvSpPr>
          <p:spPr>
            <a:xfrm>
              <a:off x="0" y="255270"/>
              <a:ext cx="1908741" cy="69850"/>
            </a:xfrm>
            <a:custGeom>
              <a:avLst/>
              <a:gdLst/>
              <a:ahLst/>
              <a:cxnLst/>
              <a:rect l="l" t="t" r="r" b="b"/>
              <a:pathLst>
                <a:path w="1908741" h="69850">
                  <a:moveTo>
                    <a:pt x="161791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08741" y="69850"/>
                  </a:lnTo>
                  <a:lnTo>
                    <a:pt x="1908741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37" name="Group 37"/>
          <p:cNvGrpSpPr/>
          <p:nvPr/>
        </p:nvGrpSpPr>
        <p:grpSpPr>
          <a:xfrm rot="5400000">
            <a:off x="8484946" y="10493844"/>
            <a:ext cx="1318108" cy="148253"/>
            <a:chOff x="0" y="0"/>
            <a:chExt cx="5081181" cy="571500"/>
          </a:xfrm>
        </p:grpSpPr>
        <p:sp>
          <p:nvSpPr>
            <p:cNvPr id="38" name="Freeform 38"/>
            <p:cNvSpPr/>
            <p:nvPr/>
          </p:nvSpPr>
          <p:spPr>
            <a:xfrm>
              <a:off x="0" y="255270"/>
              <a:ext cx="5081181" cy="69850"/>
            </a:xfrm>
            <a:custGeom>
              <a:avLst/>
              <a:gdLst/>
              <a:ahLst/>
              <a:cxnLst/>
              <a:rect l="l" t="t" r="r" b="b"/>
              <a:pathLst>
                <a:path w="5081181" h="69850">
                  <a:moveTo>
                    <a:pt x="479035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081181" y="69850"/>
                  </a:lnTo>
                  <a:lnTo>
                    <a:pt x="5081181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39" name="Group 39"/>
          <p:cNvGrpSpPr/>
          <p:nvPr/>
        </p:nvGrpSpPr>
        <p:grpSpPr>
          <a:xfrm rot="5400000">
            <a:off x="8527304" y="33077"/>
            <a:ext cx="1233392" cy="148253"/>
            <a:chOff x="0" y="0"/>
            <a:chExt cx="4754608" cy="571500"/>
          </a:xfrm>
        </p:grpSpPr>
        <p:sp>
          <p:nvSpPr>
            <p:cNvPr id="40" name="Freeform 40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41" name="Group 41"/>
          <p:cNvGrpSpPr/>
          <p:nvPr/>
        </p:nvGrpSpPr>
        <p:grpSpPr>
          <a:xfrm rot="5400000">
            <a:off x="8527304" y="10243877"/>
            <a:ext cx="1233392" cy="148253"/>
            <a:chOff x="0" y="0"/>
            <a:chExt cx="4754608" cy="571500"/>
          </a:xfrm>
        </p:grpSpPr>
        <p:sp>
          <p:nvSpPr>
            <p:cNvPr id="42" name="Freeform 42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sp>
        <p:nvSpPr>
          <p:cNvPr id="43" name="TextBox 43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13</a:t>
            </a:r>
          </a:p>
        </p:txBody>
      </p:sp>
      <p:sp>
        <p:nvSpPr>
          <p:cNvPr id="44" name="TextBox 44"/>
          <p:cNvSpPr txBox="1"/>
          <p:nvPr/>
        </p:nvSpPr>
        <p:spPr>
          <a:xfrm rot="-5400000">
            <a:off x="147959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DC3C4D"/>
                </a:solidFill>
                <a:latin typeface="HK Grotesk Bold"/>
              </a:rPr>
              <a:t>MATH4995 FINAL PROJECT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5078" y="5478204"/>
            <a:ext cx="2107724" cy="2107724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274259" y="4393113"/>
            <a:ext cx="2088970" cy="208897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00418" y="5391073"/>
            <a:ext cx="1938911" cy="1938911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559448" y="4253879"/>
            <a:ext cx="1941304" cy="1941304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605204" y="2774302"/>
            <a:ext cx="2311295" cy="231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297" b="7785"/>
          <a:stretch>
            <a:fillRect/>
          </a:stretch>
        </p:blipFill>
        <p:spPr>
          <a:xfrm>
            <a:off x="-71868" y="1528985"/>
            <a:ext cx="18461233" cy="739762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34154" y="0"/>
            <a:ext cx="12219691" cy="10285252"/>
            <a:chOff x="0" y="0"/>
            <a:chExt cx="2841832" cy="23919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1833" cy="2391956"/>
            </a:xfrm>
            <a:custGeom>
              <a:avLst/>
              <a:gdLst/>
              <a:ahLst/>
              <a:cxnLst/>
              <a:rect l="l" t="t" r="r" b="b"/>
              <a:pathLst>
                <a:path w="2841833" h="2391956">
                  <a:moveTo>
                    <a:pt x="0" y="0"/>
                  </a:moveTo>
                  <a:lnTo>
                    <a:pt x="2841833" y="0"/>
                  </a:lnTo>
                  <a:lnTo>
                    <a:pt x="2841833" y="2391956"/>
                  </a:lnTo>
                  <a:lnTo>
                    <a:pt x="0" y="2391956"/>
                  </a:lnTo>
                  <a:close/>
                </a:path>
              </a:pathLst>
            </a:custGeom>
            <a:solidFill>
              <a:srgbClr val="000342">
                <a:alpha val="8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8484946" y="10493844"/>
            <a:ext cx="1318108" cy="148253"/>
            <a:chOff x="0" y="0"/>
            <a:chExt cx="5081181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5081181" cy="69850"/>
            </a:xfrm>
            <a:custGeom>
              <a:avLst/>
              <a:gdLst/>
              <a:ahLst/>
              <a:cxnLst/>
              <a:rect l="l" t="t" r="r" b="b"/>
              <a:pathLst>
                <a:path w="5081181" h="69850">
                  <a:moveTo>
                    <a:pt x="479035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081181" y="69850"/>
                  </a:lnTo>
                  <a:lnTo>
                    <a:pt x="5081181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7923338" y="-916820"/>
            <a:ext cx="2441324" cy="148253"/>
            <a:chOff x="0" y="0"/>
            <a:chExt cx="9411071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9411071" cy="69850"/>
            </a:xfrm>
            <a:custGeom>
              <a:avLst/>
              <a:gdLst/>
              <a:ahLst/>
              <a:cxnLst/>
              <a:rect l="l" t="t" r="r" b="b"/>
              <a:pathLst>
                <a:path w="9411071" h="69850">
                  <a:moveTo>
                    <a:pt x="912024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411071" y="69850"/>
                  </a:lnTo>
                  <a:lnTo>
                    <a:pt x="9411071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85581" y="1946623"/>
            <a:ext cx="1316838" cy="131683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20755" y="3497914"/>
            <a:ext cx="9046489" cy="1034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4"/>
              </a:lnSpc>
            </a:pPr>
            <a:r>
              <a:rPr lang="en-US" sz="6400" spc="64">
                <a:solidFill>
                  <a:srgbClr val="FFFFFF"/>
                </a:solidFill>
                <a:latin typeface="Vesper Libre Bold"/>
              </a:rPr>
              <a:t>Random Forest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14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-4398811" y="-5903980"/>
            <a:ext cx="2646239" cy="12219691"/>
            <a:chOff x="0" y="0"/>
            <a:chExt cx="1310702" cy="60525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0702" cy="6052505"/>
            </a:xfrm>
            <a:custGeom>
              <a:avLst/>
              <a:gdLst/>
              <a:ahLst/>
              <a:cxnLst/>
              <a:rect l="l" t="t" r="r" b="b"/>
              <a:pathLst>
                <a:path w="1310702" h="6052505">
                  <a:moveTo>
                    <a:pt x="0" y="0"/>
                  </a:moveTo>
                  <a:lnTo>
                    <a:pt x="1310702" y="0"/>
                  </a:lnTo>
                  <a:lnTo>
                    <a:pt x="1310702" y="6052505"/>
                  </a:lnTo>
                  <a:lnTo>
                    <a:pt x="0" y="6052505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20040572" y="-5903980"/>
            <a:ext cx="2646239" cy="12219691"/>
            <a:chOff x="0" y="0"/>
            <a:chExt cx="1310702" cy="60525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0702" cy="6052505"/>
            </a:xfrm>
            <a:custGeom>
              <a:avLst/>
              <a:gdLst/>
              <a:ahLst/>
              <a:cxnLst/>
              <a:rect l="l" t="t" r="r" b="b"/>
              <a:pathLst>
                <a:path w="1310702" h="6052505">
                  <a:moveTo>
                    <a:pt x="0" y="0"/>
                  </a:moveTo>
                  <a:lnTo>
                    <a:pt x="1310702" y="0"/>
                  </a:lnTo>
                  <a:lnTo>
                    <a:pt x="1310702" y="6052505"/>
                  </a:lnTo>
                  <a:lnTo>
                    <a:pt x="0" y="6052505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620755" y="4532456"/>
            <a:ext cx="9125892" cy="129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spc="60" dirty="0">
                <a:solidFill>
                  <a:srgbClr val="FFFFFF"/>
                </a:solidFill>
                <a:latin typeface="HK Grotesk Light"/>
              </a:rPr>
              <a:t>In accordance with our first project, where we compared many different models. This time, we also use the model that produced the highest accuracy which is the Random Forest Model.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486400" y="6391628"/>
            <a:ext cx="4490742" cy="2175510"/>
            <a:chOff x="0" y="0"/>
            <a:chExt cx="5987656" cy="290068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5438726" cy="293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Alegreya"/>
                </a:rPr>
                <a:t>Linear Regression Model :   </a:t>
              </a:r>
            </a:p>
            <a:p>
              <a:pPr algn="just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Alegreya"/>
                </a:rPr>
                <a:t>Naive Bayes Classifier Model :  </a:t>
              </a:r>
            </a:p>
            <a:p>
              <a:pPr algn="just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Alegreya"/>
                </a:rPr>
                <a:t>Random Forest Model :   </a:t>
              </a:r>
            </a:p>
            <a:p>
              <a:pPr algn="just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Alegreya"/>
                </a:rPr>
                <a:t>Decision Tree Model :  </a:t>
              </a:r>
            </a:p>
            <a:p>
              <a:pPr algn="just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Alegreya"/>
                </a:rPr>
                <a:t>Logistic Regression Model :   </a:t>
              </a:r>
            </a:p>
            <a:p>
              <a:pPr algn="just">
                <a:lnSpc>
                  <a:spcPts val="2940"/>
                </a:lnSpc>
              </a:pPr>
              <a:endParaRPr lang="en-US" sz="2100" dirty="0">
                <a:solidFill>
                  <a:srgbClr val="FFFFFF"/>
                </a:solidFill>
                <a:latin typeface="Alegreya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698951" y="-38100"/>
              <a:ext cx="1288705" cy="293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egreya"/>
                </a:rPr>
                <a:t> 45.73%</a:t>
              </a:r>
            </a:p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egreya"/>
                </a:rPr>
                <a:t>80.13%</a:t>
              </a:r>
            </a:p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egreya"/>
                </a:rPr>
                <a:t> 98.77%</a:t>
              </a:r>
            </a:p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egreya"/>
                </a:rPr>
                <a:t>98.77%</a:t>
              </a:r>
            </a:p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egreya"/>
                </a:rPr>
                <a:t>84.29% </a:t>
              </a:r>
            </a:p>
            <a:p>
              <a:pPr algn="just">
                <a:lnSpc>
                  <a:spcPts val="2940"/>
                </a:lnSpc>
              </a:pPr>
              <a:endParaRPr lang="en-US" sz="2100">
                <a:solidFill>
                  <a:srgbClr val="FFFFFF"/>
                </a:solidFill>
                <a:latin typeface="Alegreya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111047" y="-259021"/>
            <a:ext cx="148253" cy="11333645"/>
            <a:chOff x="0" y="0"/>
            <a:chExt cx="197670" cy="15111526"/>
          </a:xfrm>
        </p:grpSpPr>
        <p:grpSp>
          <p:nvGrpSpPr>
            <p:cNvPr id="21" name="Group 21"/>
            <p:cNvGrpSpPr/>
            <p:nvPr/>
          </p:nvGrpSpPr>
          <p:grpSpPr>
            <a:xfrm rot="5400000">
              <a:off x="-7456928" y="7456928"/>
              <a:ext cx="15111526" cy="197670"/>
              <a:chOff x="0" y="0"/>
              <a:chExt cx="43690120" cy="5715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255270"/>
                <a:ext cx="43690121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43690121" h="69850">
                    <a:moveTo>
                      <a:pt x="43399289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43690121" y="69850"/>
                    </a:lnTo>
                    <a:lnTo>
                      <a:pt x="43690121" y="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5400000">
              <a:off x="-805405" y="13089686"/>
              <a:ext cx="1808481" cy="197670"/>
              <a:chOff x="0" y="0"/>
              <a:chExt cx="5228642" cy="5715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255270"/>
                <a:ext cx="522864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5228642" h="69850">
                    <a:moveTo>
                      <a:pt x="493781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5228642" y="69850"/>
                    </a:lnTo>
                    <a:lnTo>
                      <a:pt x="5228642" y="0"/>
                    </a:lnTo>
                    <a:close/>
                  </a:path>
                </a:pathLst>
              </a:custGeom>
              <a:solidFill>
                <a:srgbClr val="DC3C4D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10492480" y="6530076"/>
            <a:ext cx="2215563" cy="2163404"/>
            <a:chOff x="0" y="0"/>
            <a:chExt cx="2954084" cy="2884538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232792"/>
              <a:ext cx="2954084" cy="1318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10"/>
                </a:lnSpc>
              </a:pPr>
              <a:r>
                <a:rPr lang="en-US" sz="6861" spc="-34" dirty="0">
                  <a:solidFill>
                    <a:srgbClr val="DC3C4D"/>
                  </a:solidFill>
                  <a:latin typeface="Vesper Libre Bold"/>
                </a:rPr>
                <a:t>81%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954084" cy="802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9"/>
                </a:lnSpc>
              </a:pPr>
              <a:r>
                <a:rPr lang="en-US" sz="1756">
                  <a:solidFill>
                    <a:srgbClr val="FFFFFF"/>
                  </a:solidFill>
                  <a:latin typeface="HK Grotesk Medium"/>
                </a:rPr>
                <a:t>Best online score reached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630299"/>
              <a:ext cx="2954084" cy="254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3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410763" y="5310125"/>
            <a:ext cx="11333645" cy="148253"/>
            <a:chOff x="0" y="0"/>
            <a:chExt cx="43690120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7681" y="1365101"/>
            <a:ext cx="9196939" cy="8945100"/>
            <a:chOff x="0" y="0"/>
            <a:chExt cx="1783377" cy="1734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3377" cy="1734543"/>
            </a:xfrm>
            <a:custGeom>
              <a:avLst/>
              <a:gdLst/>
              <a:ahLst/>
              <a:cxnLst/>
              <a:rect l="l" t="t" r="r" b="b"/>
              <a:pathLst>
                <a:path w="1783377" h="1734543">
                  <a:moveTo>
                    <a:pt x="0" y="0"/>
                  </a:moveTo>
                  <a:lnTo>
                    <a:pt x="1783377" y="0"/>
                  </a:lnTo>
                  <a:lnTo>
                    <a:pt x="1783377" y="1734543"/>
                  </a:lnTo>
                  <a:lnTo>
                    <a:pt x="0" y="1734543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8547854" y="5080460"/>
            <a:ext cx="1192291" cy="148253"/>
            <a:chOff x="0" y="0"/>
            <a:chExt cx="4596169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4596169" cy="69850"/>
            </a:xfrm>
            <a:custGeom>
              <a:avLst/>
              <a:gdLst/>
              <a:ahLst/>
              <a:cxnLst/>
              <a:rect l="l" t="t" r="r" b="b"/>
              <a:pathLst>
                <a:path w="4596169" h="69850">
                  <a:moveTo>
                    <a:pt x="430533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596169" y="69850"/>
                  </a:lnTo>
                  <a:lnTo>
                    <a:pt x="4596169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-596146" y="5080460"/>
            <a:ext cx="1192291" cy="148253"/>
            <a:chOff x="0" y="0"/>
            <a:chExt cx="4596169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4596169" cy="69850"/>
            </a:xfrm>
            <a:custGeom>
              <a:avLst/>
              <a:gdLst/>
              <a:ahLst/>
              <a:cxnLst/>
              <a:rect l="l" t="t" r="r" b="b"/>
              <a:pathLst>
                <a:path w="4596169" h="69850">
                  <a:moveTo>
                    <a:pt x="430533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596169" y="69850"/>
                  </a:lnTo>
                  <a:lnTo>
                    <a:pt x="4596169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1335955" y="5224400"/>
            <a:ext cx="11333645" cy="148253"/>
            <a:chOff x="0" y="0"/>
            <a:chExt cx="43690120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16479455" y="9812634"/>
            <a:ext cx="1046645" cy="148253"/>
            <a:chOff x="0" y="0"/>
            <a:chExt cx="4034716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4034716" cy="69850"/>
            </a:xfrm>
            <a:custGeom>
              <a:avLst/>
              <a:gdLst/>
              <a:ahLst/>
              <a:cxnLst/>
              <a:rect l="l" t="t" r="r" b="b"/>
              <a:pathLst>
                <a:path w="4034716" h="69850">
                  <a:moveTo>
                    <a:pt x="374388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034716" y="69850"/>
                  </a:lnTo>
                  <a:lnTo>
                    <a:pt x="4034716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2"/>
          <a:srcRect l="437" t="651" r="1846" b="2896"/>
          <a:stretch/>
        </p:blipFill>
        <p:spPr>
          <a:xfrm>
            <a:off x="10378872" y="996557"/>
            <a:ext cx="5616503" cy="369348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30186" y="6012668"/>
            <a:ext cx="6099858" cy="17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dirty="0">
                <a:solidFill>
                  <a:srgbClr val="FFFFFF"/>
                </a:solidFill>
                <a:latin typeface="HK Grotesk Medium"/>
              </a:rPr>
              <a:t>KNN is a supervised machine learning algorithm and are used to solve a classification problems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1933" y="2655821"/>
            <a:ext cx="6099858" cy="191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8"/>
              </a:lnSpc>
            </a:pPr>
            <a:r>
              <a:rPr lang="en-US" sz="7200" spc="64">
                <a:solidFill>
                  <a:srgbClr val="FFFFFF"/>
                </a:solidFill>
                <a:latin typeface="Vesper Libre Bold"/>
              </a:rPr>
              <a:t>K Nearest Neighbour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000000"/>
                </a:solidFill>
                <a:latin typeface="HK Grotesk Bold"/>
              </a:rPr>
              <a:t>15</a:t>
            </a:r>
          </a:p>
        </p:txBody>
      </p:sp>
      <p:sp>
        <p:nvSpPr>
          <p:cNvPr id="22" name="TextBox 22"/>
          <p:cNvSpPr txBox="1"/>
          <p:nvPr/>
        </p:nvSpPr>
        <p:spPr>
          <a:xfrm rot="-5400000">
            <a:off x="147959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DC3C4D"/>
                </a:solidFill>
                <a:latin typeface="HK Grotesk Bold"/>
              </a:rPr>
              <a:t>MATH4995 FINAL PROJECT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435241" y="5093494"/>
            <a:ext cx="6070430" cy="4508362"/>
            <a:chOff x="0" y="-66675"/>
            <a:chExt cx="8093907" cy="601114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8093907" cy="708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HK Grotesk Medium"/>
                </a:rPr>
                <a:t>Model Parameters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22671"/>
              <a:ext cx="8093907" cy="502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 spc="60" dirty="0">
                  <a:solidFill>
                    <a:srgbClr val="000000"/>
                  </a:solidFill>
                  <a:latin typeface="HK Grotesk Light"/>
                </a:rPr>
                <a:t>Grid Search CV is used to find the best parameters for the KNN model.</a:t>
              </a:r>
            </a:p>
            <a:p>
              <a:pPr>
                <a:lnSpc>
                  <a:spcPts val="2256"/>
                </a:lnSpc>
              </a:pPr>
              <a:endParaRPr lang="en-US" sz="2400" spc="60" dirty="0">
                <a:solidFill>
                  <a:srgbClr val="000000"/>
                </a:solidFill>
                <a:latin typeface="HK Grotesk Light"/>
              </a:endParaRPr>
            </a:p>
            <a:p>
              <a:pPr algn="just">
                <a:lnSpc>
                  <a:spcPts val="3359"/>
                </a:lnSpc>
              </a:pPr>
              <a:r>
                <a:rPr lang="en-US" sz="2400" spc="60" dirty="0">
                  <a:solidFill>
                    <a:srgbClr val="000000"/>
                  </a:solidFill>
                  <a:latin typeface="HK Grotesk Light"/>
                </a:rPr>
                <a:t>The best model yield an accuracy of 88.3% with parameters: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60" dirty="0">
                  <a:solidFill>
                    <a:srgbClr val="000000"/>
                  </a:solidFill>
                  <a:latin typeface="HK Grotesk Light"/>
                </a:rPr>
                <a:t>leaf size = 6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60" dirty="0">
                  <a:solidFill>
                    <a:srgbClr val="000000"/>
                  </a:solidFill>
                  <a:latin typeface="HK Grotesk Light"/>
                </a:rPr>
                <a:t>n neighbors = 19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60" dirty="0">
                  <a:solidFill>
                    <a:srgbClr val="000000"/>
                  </a:solidFill>
                  <a:latin typeface="HK Grotesk Light"/>
                </a:rPr>
                <a:t>weight = distance</a:t>
              </a:r>
            </a:p>
            <a:p>
              <a:pPr>
                <a:lnSpc>
                  <a:spcPts val="3359"/>
                </a:lnSpc>
              </a:pPr>
              <a:endParaRPr lang="en-US" sz="2400" spc="60" dirty="0">
                <a:solidFill>
                  <a:srgbClr val="000000"/>
                </a:solidFill>
                <a:latin typeface="HK Grotesk Light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329661" y="2678135"/>
            <a:ext cx="1906910" cy="2129562"/>
            <a:chOff x="0" y="0"/>
            <a:chExt cx="2954084" cy="288453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232792"/>
              <a:ext cx="2954084" cy="1318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10"/>
                </a:lnSpc>
              </a:pPr>
              <a:r>
                <a:rPr lang="en-US" sz="6861" spc="-34" dirty="0">
                  <a:solidFill>
                    <a:srgbClr val="DC3C4D"/>
                  </a:solidFill>
                  <a:latin typeface="Vesper Libre Bold"/>
                </a:rPr>
                <a:t>80%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954084" cy="802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9"/>
                </a:lnSpc>
              </a:pPr>
              <a:r>
                <a:rPr lang="en-US" sz="1756">
                  <a:solidFill>
                    <a:srgbClr val="FFFFFF"/>
                  </a:solidFill>
                  <a:latin typeface="HK Grotesk Medium"/>
                </a:rPr>
                <a:t>Best online score reached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630299"/>
              <a:ext cx="2954084" cy="254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3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894588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97364" y="1830820"/>
            <a:ext cx="13093272" cy="8456180"/>
            <a:chOff x="0" y="0"/>
            <a:chExt cx="4503403" cy="29084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3403" cy="2908485"/>
            </a:xfrm>
            <a:custGeom>
              <a:avLst/>
              <a:gdLst/>
              <a:ahLst/>
              <a:cxnLst/>
              <a:rect l="l" t="t" r="r" b="b"/>
              <a:pathLst>
                <a:path w="4503403" h="2908485">
                  <a:moveTo>
                    <a:pt x="0" y="0"/>
                  </a:moveTo>
                  <a:lnTo>
                    <a:pt x="4503403" y="0"/>
                  </a:lnTo>
                  <a:lnTo>
                    <a:pt x="4503403" y="2908485"/>
                  </a:lnTo>
                  <a:lnTo>
                    <a:pt x="0" y="2908485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8509627" y="232485"/>
            <a:ext cx="1268746" cy="148253"/>
            <a:chOff x="0" y="0"/>
            <a:chExt cx="4890895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4890895" cy="69850"/>
            </a:xfrm>
            <a:custGeom>
              <a:avLst/>
              <a:gdLst/>
              <a:ahLst/>
              <a:cxnLst/>
              <a:rect l="l" t="t" r="r" b="b"/>
              <a:pathLst>
                <a:path w="4890895" h="69850">
                  <a:moveTo>
                    <a:pt x="460006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90895" y="69850"/>
                  </a:lnTo>
                  <a:lnTo>
                    <a:pt x="4890895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8047981" y="9964756"/>
            <a:ext cx="2192037" cy="148253"/>
            <a:chOff x="0" y="0"/>
            <a:chExt cx="8450094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8450094" cy="69850"/>
            </a:xfrm>
            <a:custGeom>
              <a:avLst/>
              <a:gdLst/>
              <a:ahLst/>
              <a:cxnLst/>
              <a:rect l="l" t="t" r="r" b="b"/>
              <a:pathLst>
                <a:path w="8450094" h="69850">
                  <a:moveTo>
                    <a:pt x="815926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450094" y="69850"/>
                  </a:lnTo>
                  <a:lnTo>
                    <a:pt x="8450094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049780" y="5143500"/>
            <a:ext cx="4035999" cy="3927588"/>
            <a:chOff x="0" y="0"/>
            <a:chExt cx="5381332" cy="523678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249790"/>
              <a:ext cx="5381332" cy="2379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12499" spc="-62" dirty="0">
                  <a:solidFill>
                    <a:srgbClr val="DC3C4D"/>
                  </a:solidFill>
                  <a:latin typeface="Vesper Libre Bold"/>
                </a:rPr>
                <a:t>79%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5381332" cy="1458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HK Grotesk Medium"/>
                </a:rPr>
                <a:t>Best online score reached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778075"/>
              <a:ext cx="5381332" cy="45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601200" y="3009900"/>
            <a:ext cx="5177161" cy="5643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200" spc="60" dirty="0">
                <a:solidFill>
                  <a:srgbClr val="FFFFFF"/>
                </a:solidFill>
                <a:latin typeface="HK Grotesk Light"/>
              </a:rPr>
              <a:t>&gt;</a:t>
            </a:r>
            <a:r>
              <a:rPr lang="en-US" sz="2200" spc="60" dirty="0" err="1">
                <a:solidFill>
                  <a:srgbClr val="FFFFFF"/>
                </a:solidFill>
                <a:latin typeface="HK Grotesk Light"/>
              </a:rPr>
              <a:t>Xgboost</a:t>
            </a:r>
            <a:r>
              <a:rPr lang="en-US" sz="2200" spc="60" dirty="0">
                <a:solidFill>
                  <a:srgbClr val="FFFFFF"/>
                </a:solidFill>
                <a:latin typeface="HK Grotesk Light"/>
              </a:rPr>
              <a:t> method added regularization term in the loss function. Not only using the first derivative, the second derivative is also included.</a:t>
            </a:r>
          </a:p>
          <a:p>
            <a:pPr algn="just">
              <a:lnSpc>
                <a:spcPts val="3360"/>
              </a:lnSpc>
            </a:pPr>
            <a:endParaRPr lang="en-US" sz="2200" spc="60" dirty="0">
              <a:solidFill>
                <a:srgbClr val="FFFFFF"/>
              </a:solidFill>
              <a:latin typeface="HK Grotesk Light"/>
            </a:endParaRPr>
          </a:p>
          <a:p>
            <a:pPr algn="just">
              <a:lnSpc>
                <a:spcPts val="3360"/>
              </a:lnSpc>
            </a:pPr>
            <a:r>
              <a:rPr lang="en-US" sz="2200" spc="60" dirty="0">
                <a:solidFill>
                  <a:srgbClr val="FFFFFF"/>
                </a:solidFill>
                <a:latin typeface="HK Grotesk Light"/>
              </a:rPr>
              <a:t>&gt;Large-scale parallel boosted tree tool, it is currently the fastest and best open source boosted tree toolkit, more than 10 times faster than common toolkits</a:t>
            </a:r>
          </a:p>
          <a:p>
            <a:pPr algn="just">
              <a:lnSpc>
                <a:spcPts val="3360"/>
              </a:lnSpc>
            </a:pPr>
            <a:endParaRPr lang="en-US" sz="2200" spc="60" dirty="0">
              <a:solidFill>
                <a:srgbClr val="FFFFFF"/>
              </a:solidFill>
              <a:latin typeface="HK Grotesk Light"/>
            </a:endParaRPr>
          </a:p>
          <a:p>
            <a:pPr algn="just">
              <a:lnSpc>
                <a:spcPts val="3360"/>
              </a:lnSpc>
            </a:pPr>
            <a:r>
              <a:rPr lang="en-US" sz="2200" spc="60" dirty="0">
                <a:solidFill>
                  <a:srgbClr val="FFFFFF"/>
                </a:solidFill>
                <a:latin typeface="HK Grotesk Light"/>
              </a:rPr>
              <a:t>&gt; With parameter tuning, the best performance score we got is 84% and when submitted online it is 79%.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000000"/>
                </a:solidFill>
                <a:latin typeface="HK Grotesk Bold"/>
              </a:rPr>
              <a:t>16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16529" y="3752374"/>
            <a:ext cx="4035999" cy="95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00"/>
              </a:lnSpc>
            </a:pPr>
            <a:r>
              <a:rPr lang="en-US" sz="7100" spc="63" dirty="0" err="1">
                <a:solidFill>
                  <a:srgbClr val="FFFFFF"/>
                </a:solidFill>
                <a:latin typeface="Vesper Libre Bold"/>
              </a:rPr>
              <a:t>XGBoost</a:t>
            </a:r>
            <a:endParaRPr lang="en-US" sz="7100" spc="63" dirty="0">
              <a:solidFill>
                <a:srgbClr val="FFFFFF"/>
              </a:solidFill>
              <a:latin typeface="Vesper Libre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99709" y="-67120"/>
            <a:ext cx="1401815" cy="10434938"/>
            <a:chOff x="0" y="0"/>
            <a:chExt cx="326008" cy="2426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008" cy="2426767"/>
            </a:xfrm>
            <a:custGeom>
              <a:avLst/>
              <a:gdLst/>
              <a:ahLst/>
              <a:cxnLst/>
              <a:rect l="l" t="t" r="r" b="b"/>
              <a:pathLst>
                <a:path w="326008" h="2426767">
                  <a:moveTo>
                    <a:pt x="0" y="0"/>
                  </a:moveTo>
                  <a:lnTo>
                    <a:pt x="326008" y="0"/>
                  </a:lnTo>
                  <a:lnTo>
                    <a:pt x="326008" y="2426767"/>
                  </a:lnTo>
                  <a:lnTo>
                    <a:pt x="0" y="2426767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479455" y="-182208"/>
            <a:ext cx="1046645" cy="148253"/>
            <a:chOff x="0" y="0"/>
            <a:chExt cx="4034716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4034716" cy="69850"/>
            </a:xfrm>
            <a:custGeom>
              <a:avLst/>
              <a:gdLst/>
              <a:ahLst/>
              <a:cxnLst/>
              <a:rect l="l" t="t" r="r" b="b"/>
              <a:pathLst>
                <a:path w="4034716" h="69850">
                  <a:moveTo>
                    <a:pt x="374388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034716" y="69850"/>
                  </a:lnTo>
                  <a:lnTo>
                    <a:pt x="4034716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3477178" y="5310125"/>
            <a:ext cx="11333645" cy="148253"/>
            <a:chOff x="0" y="0"/>
            <a:chExt cx="43690120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-4380181" y="5310125"/>
            <a:ext cx="11333645" cy="148253"/>
            <a:chOff x="0" y="0"/>
            <a:chExt cx="4369012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820469" y="8397850"/>
            <a:ext cx="932345" cy="148253"/>
            <a:chOff x="0" y="0"/>
            <a:chExt cx="3594100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5617" y="4693891"/>
            <a:ext cx="7197131" cy="491204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3"/>
          <a:srcRect r="2644"/>
          <a:stretch/>
        </p:blipFill>
        <p:spPr>
          <a:xfrm>
            <a:off x="9568956" y="2072797"/>
            <a:ext cx="7051412" cy="2009311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209368" y="1890466"/>
            <a:ext cx="5622872" cy="2373972"/>
            <a:chOff x="0" y="-66675"/>
            <a:chExt cx="7497162" cy="316529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7497162" cy="741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HK Grotesk Medium"/>
                </a:rPr>
                <a:t>Model Evaluation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95512"/>
              <a:ext cx="7497162" cy="2303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 spc="60" dirty="0">
                  <a:solidFill>
                    <a:srgbClr val="000000"/>
                  </a:solidFill>
                  <a:latin typeface="HK Grotesk Light"/>
                </a:rPr>
                <a:t>&gt;We have fed the data into the 3 models mentioned. Now, we want to explore further which model best fit our data.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93801" y="5334246"/>
            <a:ext cx="5775259" cy="3268851"/>
            <a:chOff x="0" y="-66675"/>
            <a:chExt cx="7700345" cy="435846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66675"/>
              <a:ext cx="7700345" cy="708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HK Grotesk Medium"/>
                </a:rPr>
                <a:t>K-fold Cross Validation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25971"/>
              <a:ext cx="7700345" cy="3465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60"/>
                </a:lnSpc>
              </a:pPr>
              <a:r>
                <a:rPr lang="en-US" sz="2400" spc="60" dirty="0">
                  <a:solidFill>
                    <a:srgbClr val="000000"/>
                  </a:solidFill>
                  <a:latin typeface="HK Grotesk Light"/>
                </a:rPr>
                <a:t>&gt;</a:t>
              </a:r>
              <a:r>
                <a:rPr lang="en-US" sz="1687" spc="42" dirty="0">
                  <a:solidFill>
                    <a:srgbClr val="000000"/>
                  </a:solidFill>
                  <a:latin typeface="Arimo"/>
                </a:rPr>
                <a:t>W</a:t>
              </a:r>
              <a:r>
                <a:rPr lang="en-US" sz="2400" spc="60" dirty="0">
                  <a:solidFill>
                    <a:srgbClr val="000000"/>
                  </a:solidFill>
                  <a:latin typeface="HK Grotesk Light"/>
                </a:rPr>
                <a:t>e use K-fold Cross Validation and compare the result of each model. </a:t>
              </a:r>
            </a:p>
            <a:p>
              <a:pPr algn="just">
                <a:lnSpc>
                  <a:spcPts val="3360"/>
                </a:lnSpc>
              </a:pPr>
              <a:endParaRPr lang="en-US" sz="2400" spc="60" dirty="0">
                <a:solidFill>
                  <a:srgbClr val="000000"/>
                </a:solidFill>
                <a:latin typeface="HK Grotesk Light"/>
              </a:endParaRPr>
            </a:p>
            <a:p>
              <a:pPr algn="just">
                <a:lnSpc>
                  <a:spcPts val="3359"/>
                </a:lnSpc>
              </a:pPr>
              <a:r>
                <a:rPr lang="en-US" sz="2400" spc="60" dirty="0">
                  <a:solidFill>
                    <a:srgbClr val="000000"/>
                  </a:solidFill>
                  <a:latin typeface="HK Grotesk Light"/>
                </a:rPr>
                <a:t>&gt;From the table, we conclude that Random Forest model will produce the best results for our prediction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17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147959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MATH4995 FINAL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392" y="3887378"/>
            <a:ext cx="9420392" cy="6839556"/>
            <a:chOff x="0" y="0"/>
            <a:chExt cx="1826707" cy="13262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6707" cy="1326257"/>
            </a:xfrm>
            <a:custGeom>
              <a:avLst/>
              <a:gdLst/>
              <a:ahLst/>
              <a:cxnLst/>
              <a:rect l="l" t="t" r="r" b="b"/>
              <a:pathLst>
                <a:path w="1826707" h="1326257">
                  <a:moveTo>
                    <a:pt x="0" y="0"/>
                  </a:moveTo>
                  <a:lnTo>
                    <a:pt x="1826707" y="0"/>
                  </a:lnTo>
                  <a:lnTo>
                    <a:pt x="1826707" y="1326257"/>
                  </a:lnTo>
                  <a:lnTo>
                    <a:pt x="0" y="1326257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1333271" y="5310125"/>
            <a:ext cx="11333645" cy="148253"/>
            <a:chOff x="0" y="0"/>
            <a:chExt cx="4369012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773370" y="3813252"/>
            <a:ext cx="1046645" cy="148253"/>
            <a:chOff x="0" y="0"/>
            <a:chExt cx="4034716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4034716" cy="69850"/>
            </a:xfrm>
            <a:custGeom>
              <a:avLst/>
              <a:gdLst/>
              <a:ahLst/>
              <a:cxnLst/>
              <a:rect l="l" t="t" r="r" b="b"/>
              <a:pathLst>
                <a:path w="4034716" h="69850">
                  <a:moveTo>
                    <a:pt x="374388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034716" y="69850"/>
                  </a:lnTo>
                  <a:lnTo>
                    <a:pt x="4034716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16321913" y="9534693"/>
            <a:ext cx="1356361" cy="148253"/>
            <a:chOff x="0" y="0"/>
            <a:chExt cx="5228642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5228642" cy="69850"/>
            </a:xfrm>
            <a:custGeom>
              <a:avLst/>
              <a:gdLst/>
              <a:ahLst/>
              <a:cxnLst/>
              <a:rect l="l" t="t" r="r" b="b"/>
              <a:pathLst>
                <a:path w="5228642" h="69850">
                  <a:moveTo>
                    <a:pt x="493781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228642" y="69850"/>
                  </a:lnTo>
                  <a:lnTo>
                    <a:pt x="5228642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3728" y="-282571"/>
            <a:ext cx="9167727" cy="458781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1" y="5125374"/>
            <a:ext cx="6200705" cy="100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63"/>
              </a:lnSpc>
            </a:pPr>
            <a:r>
              <a:rPr lang="en-US" sz="6399" spc="57" dirty="0">
                <a:solidFill>
                  <a:srgbClr val="FFFFFF"/>
                </a:solidFill>
                <a:latin typeface="Vesper Libre Bold"/>
              </a:rPr>
              <a:t>Conclusion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39187" y="1446986"/>
            <a:ext cx="6250109" cy="7826522"/>
            <a:chOff x="0" y="-38100"/>
            <a:chExt cx="8333479" cy="1043536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8333479" cy="454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0"/>
                </a:lnSpc>
              </a:pPr>
              <a:r>
                <a:rPr lang="en-US" sz="2128">
                  <a:solidFill>
                    <a:srgbClr val="000342"/>
                  </a:solidFill>
                  <a:latin typeface="HK Grotesk Bold"/>
                </a:rPr>
                <a:t>SUITABLE MODEL CHOOSING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33436"/>
              <a:ext cx="8333479" cy="1723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6"/>
                </a:lnSpc>
              </a:pPr>
              <a:r>
                <a:rPr lang="en-US" sz="2432" spc="60" dirty="0">
                  <a:solidFill>
                    <a:srgbClr val="000000"/>
                  </a:solidFill>
                  <a:latin typeface="HK Grotesk Light"/>
                </a:rPr>
                <a:t>Choosing suitable model boost up the performance and it is more unlikely to get overfitting result.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845384"/>
              <a:ext cx="8333479" cy="2886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6"/>
                </a:lnSpc>
              </a:pPr>
              <a:r>
                <a:rPr lang="en-US" sz="2432" spc="60" dirty="0">
                  <a:solidFill>
                    <a:srgbClr val="000000"/>
                  </a:solidFill>
                  <a:latin typeface="HK Grotesk Light"/>
                </a:rPr>
                <a:t>The key to create a more logical model for the titanic project is feature engineering. When given 12 features, not all the features help create better result. We need to analyze and do experiments.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117893"/>
              <a:ext cx="8333479" cy="454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0"/>
                </a:lnSpc>
              </a:pPr>
              <a:r>
                <a:rPr lang="en-US" sz="2128">
                  <a:solidFill>
                    <a:srgbClr val="000342"/>
                  </a:solidFill>
                  <a:latin typeface="HK Grotesk Bold"/>
                </a:rPr>
                <a:t>IMPORTANCE OF FEATURE ENGINEERING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092530"/>
              <a:ext cx="8333479" cy="2304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6"/>
                </a:lnSpc>
              </a:pPr>
              <a:r>
                <a:rPr lang="en-US" sz="2432" spc="60" dirty="0">
                  <a:solidFill>
                    <a:srgbClr val="000000"/>
                  </a:solidFill>
                  <a:latin typeface="HK Grotesk Light"/>
                </a:rPr>
                <a:t>It is very crucial to understand the relationship between features and how it affects the survival possibilities. This highly relies on data analysis.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428531"/>
              <a:ext cx="8333479" cy="454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0"/>
                </a:lnSpc>
              </a:pPr>
              <a:r>
                <a:rPr lang="en-US" sz="2128">
                  <a:solidFill>
                    <a:srgbClr val="000342"/>
                  </a:solidFill>
                  <a:latin typeface="HK Grotesk Bold"/>
                </a:rPr>
                <a:t>DATA ANALYSIS AND UNDERSTANDING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000000"/>
                </a:solidFill>
                <a:latin typeface="HK Grotesk Bold"/>
              </a:rPr>
              <a:t>18</a:t>
            </a:r>
          </a:p>
        </p:txBody>
      </p:sp>
      <p:sp>
        <p:nvSpPr>
          <p:cNvPr id="24" name="TextBox 24"/>
          <p:cNvSpPr txBox="1"/>
          <p:nvPr/>
        </p:nvSpPr>
        <p:spPr>
          <a:xfrm rot="-5400000">
            <a:off x="147959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DC3C4D"/>
                </a:solidFill>
                <a:latin typeface="HK Grotesk Bold"/>
              </a:rPr>
              <a:t>MATH4995 FINAL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1" y="7058275"/>
            <a:ext cx="7012260" cy="2163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60" dirty="0">
                <a:solidFill>
                  <a:srgbClr val="FFFFFF"/>
                </a:solidFill>
                <a:latin typeface="HK Grotesk Light"/>
              </a:rPr>
              <a:t>We feed the test data to the finalized model and finally obtain an accuracy score of </a:t>
            </a:r>
            <a:r>
              <a:rPr lang="en-US" sz="2400" spc="60" dirty="0">
                <a:solidFill>
                  <a:srgbClr val="FFFFFF"/>
                </a:solidFill>
                <a:latin typeface="HK Grotesk Light Bold"/>
              </a:rPr>
              <a:t>81.1%</a:t>
            </a:r>
            <a:r>
              <a:rPr lang="en-US" sz="2400" spc="60" dirty="0">
                <a:solidFill>
                  <a:srgbClr val="FFFFFF"/>
                </a:solidFill>
                <a:latin typeface="HK Grotesk Light"/>
              </a:rPr>
              <a:t> with an error rate of 19.9% on Kaggle website. Comparing to our first project, the accuracy has improved by 3.2%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97107" cy="89503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0531" y="-100082"/>
            <a:ext cx="11891209" cy="10701312"/>
            <a:chOff x="0" y="0"/>
            <a:chExt cx="2392831" cy="2153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92831" cy="2153391"/>
            </a:xfrm>
            <a:custGeom>
              <a:avLst/>
              <a:gdLst/>
              <a:ahLst/>
              <a:cxnLst/>
              <a:rect l="l" t="t" r="r" b="b"/>
              <a:pathLst>
                <a:path w="2392831" h="2153391">
                  <a:moveTo>
                    <a:pt x="0" y="0"/>
                  </a:moveTo>
                  <a:lnTo>
                    <a:pt x="2392831" y="0"/>
                  </a:lnTo>
                  <a:lnTo>
                    <a:pt x="2392831" y="2153391"/>
                  </a:lnTo>
                  <a:lnTo>
                    <a:pt x="0" y="2153391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876698" y="-35788"/>
            <a:ext cx="1411302" cy="4734837"/>
            <a:chOff x="0" y="0"/>
            <a:chExt cx="283992" cy="952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992" cy="952776"/>
            </a:xfrm>
            <a:custGeom>
              <a:avLst/>
              <a:gdLst/>
              <a:ahLst/>
              <a:cxnLst/>
              <a:rect l="l" t="t" r="r" b="b"/>
              <a:pathLst>
                <a:path w="283992" h="952776">
                  <a:moveTo>
                    <a:pt x="0" y="0"/>
                  </a:moveTo>
                  <a:lnTo>
                    <a:pt x="283992" y="0"/>
                  </a:lnTo>
                  <a:lnTo>
                    <a:pt x="283992" y="952776"/>
                  </a:lnTo>
                  <a:lnTo>
                    <a:pt x="0" y="952776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479455" y="10335957"/>
            <a:ext cx="1046645" cy="148253"/>
            <a:chOff x="0" y="0"/>
            <a:chExt cx="4034716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4034716" cy="69850"/>
            </a:xfrm>
            <a:custGeom>
              <a:avLst/>
              <a:gdLst/>
              <a:ahLst/>
              <a:cxnLst/>
              <a:rect l="l" t="t" r="r" b="b"/>
              <a:pathLst>
                <a:path w="4034716" h="69850">
                  <a:moveTo>
                    <a:pt x="374388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034716" y="69850"/>
                  </a:lnTo>
                  <a:lnTo>
                    <a:pt x="4034716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7745640" y="506083"/>
            <a:ext cx="2796721" cy="148253"/>
            <a:chOff x="0" y="0"/>
            <a:chExt cx="10781092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10781092" cy="69850"/>
            </a:xfrm>
            <a:custGeom>
              <a:avLst/>
              <a:gdLst/>
              <a:ahLst/>
              <a:cxnLst/>
              <a:rect l="l" t="t" r="r" b="b"/>
              <a:pathLst>
                <a:path w="10781092" h="69850">
                  <a:moveTo>
                    <a:pt x="1049026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781092" y="69850"/>
                  </a:lnTo>
                  <a:lnTo>
                    <a:pt x="10781092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738284" y="4904926"/>
            <a:ext cx="8806741" cy="100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1"/>
              </a:lnSpc>
            </a:pPr>
            <a:r>
              <a:rPr lang="en-US" sz="7199" spc="71">
                <a:solidFill>
                  <a:srgbClr val="FFFFFF"/>
                </a:solidFill>
                <a:latin typeface="Vesper Libre Bold"/>
              </a:rPr>
              <a:t>Q and A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000342"/>
                </a:solidFill>
                <a:latin typeface="HK Grotesk Bold"/>
              </a:rPr>
              <a:t>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1075" y="-27133"/>
            <a:ext cx="2620907" cy="10341266"/>
            <a:chOff x="0" y="0"/>
            <a:chExt cx="527397" cy="20809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7397" cy="2080940"/>
            </a:xfrm>
            <a:custGeom>
              <a:avLst/>
              <a:gdLst/>
              <a:ahLst/>
              <a:cxnLst/>
              <a:rect l="l" t="t" r="r" b="b"/>
              <a:pathLst>
                <a:path w="527397" h="2080940">
                  <a:moveTo>
                    <a:pt x="0" y="0"/>
                  </a:moveTo>
                  <a:lnTo>
                    <a:pt x="527397" y="0"/>
                  </a:lnTo>
                  <a:lnTo>
                    <a:pt x="527397" y="2080940"/>
                  </a:lnTo>
                  <a:lnTo>
                    <a:pt x="0" y="2080940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565992" y="3784715"/>
            <a:ext cx="5869020" cy="4182632"/>
            <a:chOff x="0" y="-66675"/>
            <a:chExt cx="7825360" cy="5576841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7825360" cy="761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Medium"/>
                </a:rPr>
                <a:t>Data Overview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22671"/>
              <a:ext cx="7825360" cy="4587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336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There are two datasets in csv format which is, the training set and the test set.</a:t>
              </a:r>
            </a:p>
            <a:p>
              <a:pPr marL="342900" indent="-342900">
                <a:lnSpc>
                  <a:spcPts val="336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The training set has 891 rows</a:t>
              </a:r>
            </a:p>
            <a:p>
              <a:pPr marL="342900" indent="-342900">
                <a:lnSpc>
                  <a:spcPts val="336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12 columns with one observation identifier (</a:t>
              </a:r>
              <a:r>
                <a:rPr lang="en-US" sz="2200" dirty="0" err="1">
                  <a:solidFill>
                    <a:srgbClr val="000000"/>
                  </a:solidFill>
                  <a:latin typeface="HK Grotesk Medium"/>
                </a:rPr>
                <a:t>passengerid</a:t>
              </a: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), one target variable (survived)</a:t>
              </a:r>
            </a:p>
            <a:p>
              <a:pPr marL="342900" indent="-342900">
                <a:lnSpc>
                  <a:spcPts val="336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10 predictor variables.</a:t>
              </a:r>
            </a:p>
            <a:p>
              <a:pPr marL="342900" indent="-342900">
                <a:lnSpc>
                  <a:spcPts val="336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rgbClr val="000000"/>
                  </a:solidFill>
                  <a:latin typeface="HK Grotesk Medium"/>
                </a:rPr>
                <a:t>Test data has 418 rows with 11 columns, without the target variable column.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921498" y="1312560"/>
            <a:ext cx="932345" cy="148253"/>
            <a:chOff x="0" y="0"/>
            <a:chExt cx="35941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651183" y="8243855"/>
            <a:ext cx="1268746" cy="148253"/>
            <a:chOff x="0" y="0"/>
            <a:chExt cx="4890895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4890895" cy="69850"/>
            </a:xfrm>
            <a:custGeom>
              <a:avLst/>
              <a:gdLst/>
              <a:ahLst/>
              <a:cxnLst/>
              <a:rect l="l" t="t" r="r" b="b"/>
              <a:pathLst>
                <a:path w="4890895" h="69850">
                  <a:moveTo>
                    <a:pt x="460006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90895" y="69850"/>
                  </a:lnTo>
                  <a:lnTo>
                    <a:pt x="4890895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3477178" y="5310125"/>
            <a:ext cx="11333645" cy="148253"/>
            <a:chOff x="0" y="0"/>
            <a:chExt cx="4369012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 t="1286" b="1286"/>
          <a:stretch>
            <a:fillRect/>
          </a:stretch>
        </p:blipFill>
        <p:spPr>
          <a:xfrm>
            <a:off x="11012245" y="1460813"/>
            <a:ext cx="5575532" cy="814512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65992" y="2341260"/>
            <a:ext cx="5869020" cy="923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7"/>
              </a:lnSpc>
            </a:pPr>
            <a:r>
              <a:rPr lang="en-US" sz="7200" spc="64">
                <a:solidFill>
                  <a:srgbClr val="000342"/>
                </a:solidFill>
                <a:latin typeface="Vesper Libre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47959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MATH 4995 FINLAL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7649" r="7649"/>
          <a:stretch>
            <a:fillRect/>
          </a:stretch>
        </p:blipFill>
        <p:spPr>
          <a:xfrm>
            <a:off x="0" y="-57319"/>
            <a:ext cx="9224122" cy="63525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9897" b="9897"/>
          <a:stretch>
            <a:fillRect/>
          </a:stretch>
        </p:blipFill>
        <p:spPr>
          <a:xfrm>
            <a:off x="9224122" y="4014855"/>
            <a:ext cx="9218126" cy="739349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402508" y="1348521"/>
            <a:ext cx="6595008" cy="6327810"/>
            <a:chOff x="0" y="0"/>
            <a:chExt cx="1794450" cy="17217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4450" cy="1721748"/>
            </a:xfrm>
            <a:custGeom>
              <a:avLst/>
              <a:gdLst/>
              <a:ahLst/>
              <a:cxnLst/>
              <a:rect l="l" t="t" r="r" b="b"/>
              <a:pathLst>
                <a:path w="1794450" h="1721748">
                  <a:moveTo>
                    <a:pt x="0" y="0"/>
                  </a:moveTo>
                  <a:lnTo>
                    <a:pt x="1794450" y="0"/>
                  </a:lnTo>
                  <a:lnTo>
                    <a:pt x="1794450" y="1721748"/>
                  </a:lnTo>
                  <a:lnTo>
                    <a:pt x="0" y="1721748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61201" y="2638797"/>
            <a:ext cx="6580228" cy="6309766"/>
            <a:chOff x="0" y="0"/>
            <a:chExt cx="2263255" cy="21702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63255" cy="2170231"/>
            </a:xfrm>
            <a:custGeom>
              <a:avLst/>
              <a:gdLst/>
              <a:ahLst/>
              <a:cxnLst/>
              <a:rect l="l" t="t" r="r" b="b"/>
              <a:pathLst>
                <a:path w="2263255" h="2170231">
                  <a:moveTo>
                    <a:pt x="0" y="0"/>
                  </a:moveTo>
                  <a:lnTo>
                    <a:pt x="2263255" y="0"/>
                  </a:lnTo>
                  <a:lnTo>
                    <a:pt x="2263255" y="2170231"/>
                  </a:lnTo>
                  <a:lnTo>
                    <a:pt x="0" y="2170231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3166389" y="7637474"/>
            <a:ext cx="1268746" cy="148253"/>
            <a:chOff x="0" y="0"/>
            <a:chExt cx="4890895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4890895" cy="69850"/>
            </a:xfrm>
            <a:custGeom>
              <a:avLst/>
              <a:gdLst/>
              <a:ahLst/>
              <a:cxnLst/>
              <a:rect l="l" t="t" r="r" b="b"/>
              <a:pathLst>
                <a:path w="4890895" h="69850">
                  <a:moveTo>
                    <a:pt x="460006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90895" y="69850"/>
                  </a:lnTo>
                  <a:lnTo>
                    <a:pt x="4890895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3916942" y="2643040"/>
            <a:ext cx="1268746" cy="148253"/>
            <a:chOff x="0" y="0"/>
            <a:chExt cx="4890895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4890895" cy="69850"/>
            </a:xfrm>
            <a:custGeom>
              <a:avLst/>
              <a:gdLst/>
              <a:ahLst/>
              <a:cxnLst/>
              <a:rect l="l" t="t" r="r" b="b"/>
              <a:pathLst>
                <a:path w="4890895" h="69850">
                  <a:moveTo>
                    <a:pt x="460006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90895" y="69850"/>
                  </a:lnTo>
                  <a:lnTo>
                    <a:pt x="4890895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997516" y="8937523"/>
            <a:ext cx="1290484" cy="1349477"/>
            <a:chOff x="0" y="0"/>
            <a:chExt cx="1913890" cy="20013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2001382"/>
            </a:xfrm>
            <a:custGeom>
              <a:avLst/>
              <a:gdLst/>
              <a:ahLst/>
              <a:cxnLst/>
              <a:rect l="l" t="t" r="r" b="b"/>
              <a:pathLst>
                <a:path w="1913890" h="2001382">
                  <a:moveTo>
                    <a:pt x="0" y="0"/>
                  </a:moveTo>
                  <a:lnTo>
                    <a:pt x="1913890" y="0"/>
                  </a:lnTo>
                  <a:lnTo>
                    <a:pt x="1913890" y="2001382"/>
                  </a:lnTo>
                  <a:lnTo>
                    <a:pt x="0" y="2001382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656691" y="2653084"/>
            <a:ext cx="4288143" cy="4234038"/>
            <a:chOff x="0" y="-66675"/>
            <a:chExt cx="5717523" cy="564538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884891"/>
              <a:ext cx="5717523" cy="1953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99"/>
                </a:lnSpc>
              </a:pPr>
              <a:r>
                <a:rPr lang="en-US" sz="12499" spc="-62">
                  <a:solidFill>
                    <a:srgbClr val="DC3C4D"/>
                  </a:solidFill>
                  <a:latin typeface="Vesper Libre Bold"/>
                </a:rPr>
                <a:t>Test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107450"/>
              <a:ext cx="5717523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100" dirty="0">
                  <a:solidFill>
                    <a:srgbClr val="FFFFFF"/>
                  </a:solidFill>
                  <a:latin typeface="HK Grotesk Bold"/>
                </a:rPr>
                <a:t>481 PEOPLE</a:t>
              </a:r>
            </a:p>
            <a:p>
              <a:pPr algn="ctr">
                <a:lnSpc>
                  <a:spcPts val="2939"/>
                </a:lnSpc>
              </a:pPr>
              <a:r>
                <a:rPr lang="en-US" sz="2100" dirty="0">
                  <a:solidFill>
                    <a:srgbClr val="FFFFFF"/>
                  </a:solidFill>
                  <a:latin typeface="HK Grotesk Bold"/>
                </a:rPr>
                <a:t>11 COLUMNS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HK Grotesk Bold"/>
                </a:rPr>
                <a:t> NON-TARGET VARIABLE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5717523" cy="708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429366" y="3864103"/>
            <a:ext cx="4288143" cy="4067868"/>
            <a:chOff x="0" y="-66675"/>
            <a:chExt cx="5717523" cy="542382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776735"/>
              <a:ext cx="5717523" cy="1953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99"/>
                </a:lnSpc>
              </a:pPr>
              <a:r>
                <a:rPr lang="en-US" sz="12499" spc="-62">
                  <a:solidFill>
                    <a:srgbClr val="DC3C4D"/>
                  </a:solidFill>
                  <a:latin typeface="Vesper Libre Bold"/>
                </a:rPr>
                <a:t>Train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885891"/>
              <a:ext cx="5717523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100" dirty="0">
                  <a:solidFill>
                    <a:srgbClr val="FFFFFF"/>
                  </a:solidFill>
                  <a:latin typeface="HK Grotesk Bold"/>
                </a:rPr>
                <a:t>891 PEOPLE</a:t>
              </a:r>
            </a:p>
            <a:p>
              <a:pPr algn="ctr">
                <a:lnSpc>
                  <a:spcPts val="2939"/>
                </a:lnSpc>
              </a:pPr>
              <a:r>
                <a:rPr lang="en-US" sz="2100" dirty="0">
                  <a:solidFill>
                    <a:srgbClr val="FFFFFF"/>
                  </a:solidFill>
                  <a:latin typeface="HK Grotesk Bold"/>
                </a:rPr>
                <a:t>12 COLUMNS</a:t>
              </a:r>
            </a:p>
            <a:p>
              <a:pPr algn="ctr">
                <a:lnSpc>
                  <a:spcPts val="2940"/>
                </a:lnSpc>
              </a:pPr>
              <a:r>
                <a:rPr lang="en-US" sz="2099" dirty="0">
                  <a:solidFill>
                    <a:srgbClr val="FFFFFF"/>
                  </a:solidFill>
                  <a:latin typeface="HK Grotesk Bold"/>
                </a:rPr>
                <a:t>TARGET VARIABLE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5717523" cy="708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47959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DC3C4D"/>
                </a:solidFill>
                <a:latin typeface="HK Grotesk Bold"/>
              </a:rPr>
              <a:t>MATH4995 FINAL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859355" y="1116809"/>
            <a:ext cx="5672154" cy="71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4"/>
              </a:lnSpc>
            </a:pPr>
            <a:r>
              <a:rPr lang="en-US" sz="5400" spc="45" dirty="0">
                <a:solidFill>
                  <a:srgbClr val="000000"/>
                </a:solidFill>
                <a:latin typeface="Vesper Libre Bold"/>
              </a:rPr>
              <a:t>Data 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002778" y="7661402"/>
            <a:ext cx="1285222" cy="2625598"/>
            <a:chOff x="0" y="0"/>
            <a:chExt cx="263683" cy="5386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682" cy="538680"/>
            </a:xfrm>
            <a:custGeom>
              <a:avLst/>
              <a:gdLst/>
              <a:ahLst/>
              <a:cxnLst/>
              <a:rect l="l" t="t" r="r" b="b"/>
              <a:pathLst>
                <a:path w="263682" h="538680">
                  <a:moveTo>
                    <a:pt x="0" y="0"/>
                  </a:moveTo>
                  <a:lnTo>
                    <a:pt x="263682" y="0"/>
                  </a:lnTo>
                  <a:lnTo>
                    <a:pt x="263682" y="538680"/>
                  </a:lnTo>
                  <a:lnTo>
                    <a:pt x="0" y="538680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493693" y="2006860"/>
            <a:ext cx="7221889" cy="7425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The dataset consists of 12 features including numerical, categorical and nominal data: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>
                <a:solidFill>
                  <a:srgbClr val="000000"/>
                </a:solidFill>
                <a:latin typeface="HK Grotesk Light Bold"/>
              </a:rPr>
              <a:t>Passenger ID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A unique integer identifier for each passenger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>
                <a:solidFill>
                  <a:srgbClr val="000000"/>
                </a:solidFill>
                <a:latin typeface="HK Grotesk Light Bold"/>
              </a:rPr>
              <a:t>Survived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A categorical integer indicates whether the passenger survived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 err="1">
                <a:solidFill>
                  <a:srgbClr val="000000"/>
                </a:solidFill>
                <a:latin typeface="HK Grotesk Light Bold"/>
              </a:rPr>
              <a:t>Pclass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A categorical integer indicates passenger's class of travel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>
                <a:solidFill>
                  <a:srgbClr val="000000"/>
                </a:solidFill>
                <a:latin typeface="HK Grotesk Light Bold"/>
              </a:rPr>
              <a:t>Name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The passenger's name including title if known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>
                <a:solidFill>
                  <a:srgbClr val="000000"/>
                </a:solidFill>
                <a:latin typeface="HK Grotesk Light Bold"/>
              </a:rPr>
              <a:t>Sex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 The passenger's gender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>
                <a:solidFill>
                  <a:srgbClr val="000000"/>
                </a:solidFill>
                <a:latin typeface="HK Grotesk Light Bold"/>
              </a:rPr>
              <a:t>Age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An integer represents the passenger's age in years 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 err="1">
                <a:solidFill>
                  <a:srgbClr val="000000"/>
                </a:solidFill>
                <a:latin typeface="HK Grotesk Light Bold"/>
              </a:rPr>
              <a:t>Sibsp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An integer of siblings and spouses the passenger had on board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>
                <a:solidFill>
                  <a:srgbClr val="000000"/>
                </a:solidFill>
                <a:latin typeface="HK Grotesk Light Bold"/>
              </a:rPr>
              <a:t>Parch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An integer records the number of parents and children passenger had on board 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>
                <a:solidFill>
                  <a:srgbClr val="000000"/>
                </a:solidFill>
                <a:latin typeface="HK Grotesk Light Bold"/>
              </a:rPr>
              <a:t>Ticket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An object records ticket ID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>
                <a:solidFill>
                  <a:srgbClr val="000000"/>
                </a:solidFill>
                <a:latin typeface="HK Grotesk Light Bold"/>
              </a:rPr>
              <a:t>Fare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A float indicates the fare paid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>
                <a:solidFill>
                  <a:srgbClr val="000000"/>
                </a:solidFill>
                <a:latin typeface="HK Grotesk Light Bold"/>
              </a:rPr>
              <a:t>Cabin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An object records cabin of travel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b="1" spc="52" dirty="0">
                <a:solidFill>
                  <a:srgbClr val="000000"/>
                </a:solidFill>
                <a:latin typeface="HK Grotesk Light Bold"/>
              </a:rPr>
              <a:t>Embarked</a:t>
            </a:r>
            <a:r>
              <a:rPr lang="en-US" sz="2100" spc="52" dirty="0">
                <a:solidFill>
                  <a:srgbClr val="000000"/>
                </a:solidFill>
                <a:latin typeface="HK Grotesk Light"/>
              </a:rPr>
              <a:t>: A categorical string of S, C or Q indicates where passengers embarked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14644" y="7679558"/>
            <a:ext cx="9159590" cy="2635197"/>
            <a:chOff x="0" y="0"/>
            <a:chExt cx="3150421" cy="9063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50421" cy="906370"/>
            </a:xfrm>
            <a:custGeom>
              <a:avLst/>
              <a:gdLst/>
              <a:ahLst/>
              <a:cxnLst/>
              <a:rect l="l" t="t" r="r" b="b"/>
              <a:pathLst>
                <a:path w="3150421" h="906370">
                  <a:moveTo>
                    <a:pt x="0" y="0"/>
                  </a:moveTo>
                  <a:lnTo>
                    <a:pt x="3150421" y="0"/>
                  </a:lnTo>
                  <a:lnTo>
                    <a:pt x="3150421" y="906370"/>
                  </a:lnTo>
                  <a:lnTo>
                    <a:pt x="0" y="906370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-4163011" y="5355845"/>
            <a:ext cx="10899304" cy="148253"/>
            <a:chOff x="0" y="0"/>
            <a:chExt cx="42015778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42015780" cy="69850"/>
            </a:xfrm>
            <a:custGeom>
              <a:avLst/>
              <a:gdLst/>
              <a:ahLst/>
              <a:cxnLst/>
              <a:rect l="l" t="t" r="r" b="b"/>
              <a:pathLst>
                <a:path w="42015780" h="69850">
                  <a:moveTo>
                    <a:pt x="4172494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2015780" y="69850"/>
                  </a:lnTo>
                  <a:lnTo>
                    <a:pt x="42015780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643488" y="8249548"/>
            <a:ext cx="1286306" cy="148253"/>
            <a:chOff x="0" y="0"/>
            <a:chExt cx="4958587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4958587" cy="69850"/>
            </a:xfrm>
            <a:custGeom>
              <a:avLst/>
              <a:gdLst/>
              <a:ahLst/>
              <a:cxnLst/>
              <a:rect l="l" t="t" r="r" b="b"/>
              <a:pathLst>
                <a:path w="4958587" h="69850">
                  <a:moveTo>
                    <a:pt x="4667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958587" y="69850"/>
                  </a:lnTo>
                  <a:lnTo>
                    <a:pt x="4958587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1335955" y="5310125"/>
            <a:ext cx="11333645" cy="148253"/>
            <a:chOff x="0" y="0"/>
            <a:chExt cx="43690120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8446188" y="10211126"/>
            <a:ext cx="1395624" cy="148253"/>
            <a:chOff x="0" y="0"/>
            <a:chExt cx="5379998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5379998" cy="69850"/>
            </a:xfrm>
            <a:custGeom>
              <a:avLst/>
              <a:gdLst/>
              <a:ahLst/>
              <a:cxnLst/>
              <a:rect l="l" t="t" r="r" b="b"/>
              <a:pathLst>
                <a:path w="5379998" h="69850">
                  <a:moveTo>
                    <a:pt x="508916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379998" y="69850"/>
                  </a:lnTo>
                  <a:lnTo>
                    <a:pt x="5379998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2"/>
          <a:srcRect l="2576" t="7350" r="48996" b="4606"/>
          <a:stretch/>
        </p:blipFill>
        <p:spPr>
          <a:xfrm>
            <a:off x="514655" y="1116809"/>
            <a:ext cx="8291053" cy="309002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 l="50473"/>
          <a:stretch>
            <a:fillRect/>
          </a:stretch>
        </p:blipFill>
        <p:spPr>
          <a:xfrm>
            <a:off x="549600" y="3959209"/>
            <a:ext cx="8506450" cy="3520988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147959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DC3C4D"/>
                </a:solidFill>
                <a:latin typeface="HK Grotesk Bold"/>
              </a:rPr>
              <a:t>MATH4995 FINAL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184" y="-8156"/>
            <a:ext cx="9154921" cy="8940645"/>
            <a:chOff x="0" y="0"/>
            <a:chExt cx="1775229" cy="1733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5229" cy="1733679"/>
            </a:xfrm>
            <a:custGeom>
              <a:avLst/>
              <a:gdLst/>
              <a:ahLst/>
              <a:cxnLst/>
              <a:rect l="l" t="t" r="r" b="b"/>
              <a:pathLst>
                <a:path w="1775229" h="1733679">
                  <a:moveTo>
                    <a:pt x="0" y="0"/>
                  </a:moveTo>
                  <a:lnTo>
                    <a:pt x="1775229" y="0"/>
                  </a:lnTo>
                  <a:lnTo>
                    <a:pt x="1775229" y="1733679"/>
                  </a:lnTo>
                  <a:lnTo>
                    <a:pt x="0" y="1733679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1335955" y="5310125"/>
            <a:ext cx="11333645" cy="148253"/>
            <a:chOff x="0" y="0"/>
            <a:chExt cx="4369012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6479455" y="10335957"/>
            <a:ext cx="1046645" cy="148253"/>
            <a:chOff x="0" y="0"/>
            <a:chExt cx="4034716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4034716" cy="69850"/>
            </a:xfrm>
            <a:custGeom>
              <a:avLst/>
              <a:gdLst/>
              <a:ahLst/>
              <a:cxnLst/>
              <a:rect l="l" t="t" r="r" b="b"/>
              <a:pathLst>
                <a:path w="4034716" h="69850">
                  <a:moveTo>
                    <a:pt x="374388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034716" y="69850"/>
                  </a:lnTo>
                  <a:lnTo>
                    <a:pt x="4034716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16479455" y="-275931"/>
            <a:ext cx="1046645" cy="148253"/>
            <a:chOff x="0" y="0"/>
            <a:chExt cx="4034716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4034716" cy="69850"/>
            </a:xfrm>
            <a:custGeom>
              <a:avLst/>
              <a:gdLst/>
              <a:ahLst/>
              <a:cxnLst/>
              <a:rect l="l" t="t" r="r" b="b"/>
              <a:pathLst>
                <a:path w="4034716" h="69850">
                  <a:moveTo>
                    <a:pt x="374388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034716" y="69850"/>
                  </a:lnTo>
                  <a:lnTo>
                    <a:pt x="4034716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-555718" y="5080460"/>
            <a:ext cx="1849803" cy="148253"/>
            <a:chOff x="0" y="0"/>
            <a:chExt cx="7130814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7130814" cy="69850"/>
            </a:xfrm>
            <a:custGeom>
              <a:avLst/>
              <a:gdLst/>
              <a:ahLst/>
              <a:cxnLst/>
              <a:rect l="l" t="t" r="r" b="b"/>
              <a:pathLst>
                <a:path w="7130814" h="69850">
                  <a:moveTo>
                    <a:pt x="683998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130814" y="69850"/>
                  </a:lnTo>
                  <a:lnTo>
                    <a:pt x="7130814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21595" y="2541251"/>
            <a:ext cx="7681915" cy="520449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79336" y="2379245"/>
            <a:ext cx="6200705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63"/>
              </a:lnSpc>
            </a:pPr>
            <a:r>
              <a:rPr lang="en-US" sz="6600" spc="57" dirty="0">
                <a:solidFill>
                  <a:srgbClr val="FFFFFF"/>
                </a:solidFill>
                <a:latin typeface="Vesper Libre Bold"/>
              </a:rPr>
              <a:t>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8754" y="5836754"/>
            <a:ext cx="6363646" cy="1709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dirty="0">
                <a:solidFill>
                  <a:srgbClr val="FFFFFF"/>
                </a:solidFill>
                <a:latin typeface="HK Grotesk Medium"/>
              </a:rPr>
              <a:t>The figure shows the Pearson's Correlation Coefficient (PCC) for numerical values in the dataset.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000000"/>
                </a:solidFill>
                <a:latin typeface="HK Grotesk 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47959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DC3C4D"/>
                </a:solidFill>
                <a:latin typeface="HK Grotesk Bold"/>
              </a:rPr>
              <a:t>MATH4995 FINAL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592624" y="6724129"/>
            <a:ext cx="7758531" cy="148253"/>
            <a:chOff x="0" y="0"/>
            <a:chExt cx="29908397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9908398" cy="69850"/>
            </a:xfrm>
            <a:custGeom>
              <a:avLst/>
              <a:gdLst/>
              <a:ahLst/>
              <a:cxnLst/>
              <a:rect l="l" t="t" r="r" b="b"/>
              <a:pathLst>
                <a:path w="29908398" h="69850">
                  <a:moveTo>
                    <a:pt x="2961756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9908398" y="69850"/>
                  </a:lnTo>
                  <a:lnTo>
                    <a:pt x="29908398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11219" y="6622"/>
            <a:ext cx="1401815" cy="10302203"/>
            <a:chOff x="0" y="0"/>
            <a:chExt cx="326008" cy="23958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6008" cy="2395898"/>
            </a:xfrm>
            <a:custGeom>
              <a:avLst/>
              <a:gdLst/>
              <a:ahLst/>
              <a:cxnLst/>
              <a:rect l="l" t="t" r="r" b="b"/>
              <a:pathLst>
                <a:path w="326008" h="2395898">
                  <a:moveTo>
                    <a:pt x="0" y="0"/>
                  </a:moveTo>
                  <a:lnTo>
                    <a:pt x="326008" y="0"/>
                  </a:lnTo>
                  <a:lnTo>
                    <a:pt x="326008" y="2395898"/>
                  </a:lnTo>
                  <a:lnTo>
                    <a:pt x="0" y="2395898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1244396" y="5310125"/>
            <a:ext cx="11333645" cy="148253"/>
            <a:chOff x="0" y="0"/>
            <a:chExt cx="43690120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938456" y="2875959"/>
            <a:ext cx="696371" cy="148253"/>
            <a:chOff x="0" y="0"/>
            <a:chExt cx="2684442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2684442" cy="69850"/>
            </a:xfrm>
            <a:custGeom>
              <a:avLst/>
              <a:gdLst/>
              <a:ahLst/>
              <a:cxnLst/>
              <a:rect l="l" t="t" r="r" b="b"/>
              <a:pathLst>
                <a:path w="2684442" h="69850">
                  <a:moveTo>
                    <a:pt x="239361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84442" y="69850"/>
                  </a:lnTo>
                  <a:lnTo>
                    <a:pt x="2684442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2"/>
          <a:srcRect l="-564" t="1629" r="564" b="2307"/>
          <a:stretch/>
        </p:blipFill>
        <p:spPr>
          <a:xfrm>
            <a:off x="2822623" y="2497647"/>
            <a:ext cx="12442048" cy="664847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47959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MATH4995 FINAL 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44434" y="1140879"/>
            <a:ext cx="13716987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3"/>
              </a:lnSpc>
            </a:pPr>
            <a:r>
              <a:rPr lang="en-US" sz="5400" spc="57" dirty="0" err="1">
                <a:solidFill>
                  <a:srgbClr val="000342"/>
                </a:solidFill>
                <a:latin typeface="Vesper Libre Bold"/>
              </a:rPr>
              <a:t>Pclass</a:t>
            </a:r>
            <a:r>
              <a:rPr lang="en-US" sz="5400" spc="57" dirty="0">
                <a:solidFill>
                  <a:srgbClr val="000342"/>
                </a:solidFill>
                <a:latin typeface="Vesper Libre Bold"/>
              </a:rPr>
              <a:t>, Sex, Embarked vs Survived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3477178" y="5310125"/>
            <a:ext cx="11333645" cy="148253"/>
            <a:chOff x="0" y="0"/>
            <a:chExt cx="4369012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984658" y="-208053"/>
            <a:ext cx="1332417" cy="10547702"/>
            <a:chOff x="0" y="0"/>
            <a:chExt cx="273365" cy="21640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3365" cy="2164018"/>
            </a:xfrm>
            <a:custGeom>
              <a:avLst/>
              <a:gdLst/>
              <a:ahLst/>
              <a:cxnLst/>
              <a:rect l="l" t="t" r="r" b="b"/>
              <a:pathLst>
                <a:path w="273365" h="2164018">
                  <a:moveTo>
                    <a:pt x="0" y="0"/>
                  </a:moveTo>
                  <a:lnTo>
                    <a:pt x="273365" y="0"/>
                  </a:lnTo>
                  <a:lnTo>
                    <a:pt x="273365" y="2164018"/>
                  </a:lnTo>
                  <a:lnTo>
                    <a:pt x="0" y="2164018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-4163011" y="5355845"/>
            <a:ext cx="10899304" cy="148253"/>
            <a:chOff x="0" y="0"/>
            <a:chExt cx="42015778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42015780" cy="69850"/>
            </a:xfrm>
            <a:custGeom>
              <a:avLst/>
              <a:gdLst/>
              <a:ahLst/>
              <a:cxnLst/>
              <a:rect l="l" t="t" r="r" b="b"/>
              <a:pathLst>
                <a:path w="42015780" h="69850">
                  <a:moveTo>
                    <a:pt x="4172494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2015780" y="69850"/>
                  </a:lnTo>
                  <a:lnTo>
                    <a:pt x="42015780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50862" y="8228244"/>
            <a:ext cx="1271558" cy="148253"/>
            <a:chOff x="0" y="0"/>
            <a:chExt cx="4901733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4901733" cy="69850"/>
            </a:xfrm>
            <a:custGeom>
              <a:avLst/>
              <a:gdLst/>
              <a:ahLst/>
              <a:cxnLst/>
              <a:rect l="l" t="t" r="r" b="b"/>
              <a:pathLst>
                <a:path w="4901733" h="69850">
                  <a:moveTo>
                    <a:pt x="461090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901733" y="69850"/>
                  </a:lnTo>
                  <a:lnTo>
                    <a:pt x="4901733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2200" y="2247900"/>
            <a:ext cx="12565711" cy="418595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7600" y="6390730"/>
            <a:ext cx="10802860" cy="347717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582913" y="1409700"/>
            <a:ext cx="11958120" cy="63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1"/>
              </a:lnSpc>
            </a:pPr>
            <a:r>
              <a:rPr lang="en-US" sz="5100" spc="45" dirty="0">
                <a:solidFill>
                  <a:srgbClr val="000342"/>
                </a:solidFill>
                <a:latin typeface="Vesper Libre Bold"/>
              </a:rPr>
              <a:t>Sex and Age vs Survived (1 and 0)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4769719" y="3551684"/>
            <a:ext cx="5976512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000000"/>
                </a:solidFill>
                <a:latin typeface="HK Grotesk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147959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MATH4995 FINAL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02778" y="7656839"/>
            <a:ext cx="1285222" cy="2630161"/>
            <a:chOff x="0" y="0"/>
            <a:chExt cx="263683" cy="5396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682" cy="539617"/>
            </a:xfrm>
            <a:custGeom>
              <a:avLst/>
              <a:gdLst/>
              <a:ahLst/>
              <a:cxnLst/>
              <a:rect l="l" t="t" r="r" b="b"/>
              <a:pathLst>
                <a:path w="263682" h="539617">
                  <a:moveTo>
                    <a:pt x="0" y="0"/>
                  </a:moveTo>
                  <a:lnTo>
                    <a:pt x="263682" y="0"/>
                  </a:lnTo>
                  <a:lnTo>
                    <a:pt x="263682" y="539617"/>
                  </a:lnTo>
                  <a:lnTo>
                    <a:pt x="0" y="539617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1335955" y="5310125"/>
            <a:ext cx="11333645" cy="148253"/>
            <a:chOff x="0" y="0"/>
            <a:chExt cx="4369012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-2367916" y="183997"/>
            <a:ext cx="7309114" cy="148253"/>
            <a:chOff x="0" y="0"/>
            <a:chExt cx="28175939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28175939" cy="69850"/>
            </a:xfrm>
            <a:custGeom>
              <a:avLst/>
              <a:gdLst/>
              <a:ahLst/>
              <a:cxnLst/>
              <a:rect l="l" t="t" r="r" b="b"/>
              <a:pathLst>
                <a:path w="28175939" h="69850">
                  <a:moveTo>
                    <a:pt x="2788511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8175939" y="69850"/>
                  </a:lnTo>
                  <a:lnTo>
                    <a:pt x="28175939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944172" y="3514182"/>
            <a:ext cx="684939" cy="148253"/>
            <a:chOff x="0" y="0"/>
            <a:chExt cx="2640374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2640374" cy="69850"/>
            </a:xfrm>
            <a:custGeom>
              <a:avLst/>
              <a:gdLst/>
              <a:ahLst/>
              <a:cxnLst/>
              <a:rect l="l" t="t" r="r" b="b"/>
              <a:pathLst>
                <a:path w="2640374" h="69850">
                  <a:moveTo>
                    <a:pt x="23495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40374" y="69850"/>
                  </a:lnTo>
                  <a:lnTo>
                    <a:pt x="2640374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676350" y="1133909"/>
            <a:ext cx="3425607" cy="5211841"/>
            <a:chOff x="0" y="0"/>
            <a:chExt cx="1885524" cy="2868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85524" cy="2868704"/>
            </a:xfrm>
            <a:custGeom>
              <a:avLst/>
              <a:gdLst/>
              <a:ahLst/>
              <a:cxnLst/>
              <a:rect l="l" t="t" r="r" b="b"/>
              <a:pathLst>
                <a:path w="1885524" h="2868704">
                  <a:moveTo>
                    <a:pt x="0" y="0"/>
                  </a:moveTo>
                  <a:lnTo>
                    <a:pt x="1885524" y="0"/>
                  </a:lnTo>
                  <a:lnTo>
                    <a:pt x="1885524" y="2868704"/>
                  </a:lnTo>
                  <a:lnTo>
                    <a:pt x="0" y="2868704"/>
                  </a:lnTo>
                  <a:close/>
                </a:path>
              </a:pathLst>
            </a:custGeom>
            <a:solidFill>
              <a:srgbClr val="FFFFFF">
                <a:alpha val="97647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260268" y="2565223"/>
            <a:ext cx="3425607" cy="5211841"/>
            <a:chOff x="0" y="0"/>
            <a:chExt cx="1885524" cy="28687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85524" cy="2868704"/>
            </a:xfrm>
            <a:custGeom>
              <a:avLst/>
              <a:gdLst/>
              <a:ahLst/>
              <a:cxnLst/>
              <a:rect l="l" t="t" r="r" b="b"/>
              <a:pathLst>
                <a:path w="1885524" h="2868704">
                  <a:moveTo>
                    <a:pt x="0" y="0"/>
                  </a:moveTo>
                  <a:lnTo>
                    <a:pt x="1885524" y="0"/>
                  </a:lnTo>
                  <a:lnTo>
                    <a:pt x="1885524" y="2868704"/>
                  </a:lnTo>
                  <a:lnTo>
                    <a:pt x="0" y="2868704"/>
                  </a:lnTo>
                  <a:close/>
                </a:path>
              </a:pathLst>
            </a:custGeom>
            <a:solidFill>
              <a:srgbClr val="FFFFFF">
                <a:alpha val="97647"/>
              </a:srgbClr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55219" y="2244812"/>
            <a:ext cx="1667869" cy="166786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68796" y="3588308"/>
            <a:ext cx="1608552" cy="1653652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2101957" y="3714772"/>
            <a:ext cx="3425607" cy="5211841"/>
            <a:chOff x="0" y="0"/>
            <a:chExt cx="1885524" cy="28687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85524" cy="2868704"/>
            </a:xfrm>
            <a:custGeom>
              <a:avLst/>
              <a:gdLst/>
              <a:ahLst/>
              <a:cxnLst/>
              <a:rect l="l" t="t" r="r" b="b"/>
              <a:pathLst>
                <a:path w="1885524" h="2868704">
                  <a:moveTo>
                    <a:pt x="0" y="0"/>
                  </a:moveTo>
                  <a:lnTo>
                    <a:pt x="1885524" y="0"/>
                  </a:lnTo>
                  <a:lnTo>
                    <a:pt x="1885524" y="2868704"/>
                  </a:lnTo>
                  <a:lnTo>
                    <a:pt x="0" y="2868704"/>
                  </a:lnTo>
                  <a:close/>
                </a:path>
              </a:pathLst>
            </a:custGeom>
            <a:solidFill>
              <a:srgbClr val="FFFFFF">
                <a:alpha val="97647"/>
              </a:srgbClr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929755" y="4550684"/>
            <a:ext cx="1770010" cy="177001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000000"/>
                </a:solidFill>
                <a:latin typeface="HK Grotesk Bold"/>
              </a:rPr>
              <a:t>24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964173" y="740173"/>
            <a:ext cx="1809311" cy="8640541"/>
            <a:chOff x="0" y="0"/>
            <a:chExt cx="2412414" cy="1152072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200025"/>
              <a:ext cx="1125643" cy="665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F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E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A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T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U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R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25643" y="1154176"/>
              <a:ext cx="1286771" cy="10366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E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N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G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I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N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E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E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R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I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N</a:t>
              </a:r>
            </a:p>
            <a:p>
              <a:pPr algn="ctr">
                <a:lnSpc>
                  <a:spcPts val="5504"/>
                </a:lnSpc>
              </a:pPr>
              <a:r>
                <a:rPr lang="en-US" sz="6400" spc="57">
                  <a:solidFill>
                    <a:srgbClr val="FFFFFF"/>
                  </a:solidFill>
                  <a:latin typeface="Vesper Libre Bold"/>
                </a:rPr>
                <a:t>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527563" y="8933835"/>
            <a:ext cx="3083944" cy="4231695"/>
            <a:chOff x="0" y="0"/>
            <a:chExt cx="1527501" cy="20959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27501" cy="2095991"/>
            </a:xfrm>
            <a:custGeom>
              <a:avLst/>
              <a:gdLst/>
              <a:ahLst/>
              <a:cxnLst/>
              <a:rect l="l" t="t" r="r" b="b"/>
              <a:pathLst>
                <a:path w="1527501" h="2095991">
                  <a:moveTo>
                    <a:pt x="0" y="0"/>
                  </a:moveTo>
                  <a:lnTo>
                    <a:pt x="1527501" y="0"/>
                  </a:lnTo>
                  <a:lnTo>
                    <a:pt x="1527501" y="2095991"/>
                  </a:lnTo>
                  <a:lnTo>
                    <a:pt x="0" y="20959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8298797" y="5839926"/>
            <a:ext cx="793205" cy="237495"/>
            <a:chOff x="0" y="0"/>
            <a:chExt cx="1908741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1908741" cy="69850"/>
            </a:xfrm>
            <a:custGeom>
              <a:avLst/>
              <a:gdLst/>
              <a:ahLst/>
              <a:cxnLst/>
              <a:rect l="l" t="t" r="r" b="b"/>
              <a:pathLst>
                <a:path w="1908741" h="69850">
                  <a:moveTo>
                    <a:pt x="161791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08741" y="69850"/>
                  </a:lnTo>
                  <a:lnTo>
                    <a:pt x="1908741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27" name="Group 27"/>
          <p:cNvGrpSpPr/>
          <p:nvPr/>
        </p:nvGrpSpPr>
        <p:grpSpPr>
          <a:xfrm rot="5400000">
            <a:off x="11724404" y="3992627"/>
            <a:ext cx="793205" cy="237495"/>
            <a:chOff x="0" y="0"/>
            <a:chExt cx="1908741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1908741" cy="69850"/>
            </a:xfrm>
            <a:custGeom>
              <a:avLst/>
              <a:gdLst/>
              <a:ahLst/>
              <a:cxnLst/>
              <a:rect l="l" t="t" r="r" b="b"/>
              <a:pathLst>
                <a:path w="1908741" h="69850">
                  <a:moveTo>
                    <a:pt x="161791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08741" y="69850"/>
                  </a:lnTo>
                  <a:lnTo>
                    <a:pt x="1908741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6410325" y="6244493"/>
            <a:ext cx="1125492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42659"/>
                </a:solidFill>
                <a:latin typeface="HK Grotesk Bold"/>
              </a:rPr>
              <a:t>FARE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07503" y="7059304"/>
            <a:ext cx="2414514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42659"/>
                </a:solidFill>
                <a:latin typeface="HK Grotesk Bold"/>
              </a:rPr>
              <a:t>FAMILY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42659"/>
                </a:solidFill>
                <a:latin typeface="HK Grotesk Bold"/>
              </a:rPr>
              <a:t>SURVIVAL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26407" y="4808306"/>
            <a:ext cx="1125492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42659"/>
                </a:solidFill>
                <a:latin typeface="HK Grotesk Bold"/>
              </a:rPr>
              <a:t>AGE</a:t>
            </a:r>
          </a:p>
        </p:txBody>
      </p:sp>
      <p:grpSp>
        <p:nvGrpSpPr>
          <p:cNvPr id="32" name="Group 32"/>
          <p:cNvGrpSpPr/>
          <p:nvPr/>
        </p:nvGrpSpPr>
        <p:grpSpPr>
          <a:xfrm rot="5400000">
            <a:off x="16666693" y="9186197"/>
            <a:ext cx="690102" cy="149370"/>
            <a:chOff x="0" y="0"/>
            <a:chExt cx="2640374" cy="571500"/>
          </a:xfrm>
        </p:grpSpPr>
        <p:sp>
          <p:nvSpPr>
            <p:cNvPr id="33" name="Freeform 33"/>
            <p:cNvSpPr/>
            <p:nvPr/>
          </p:nvSpPr>
          <p:spPr>
            <a:xfrm>
              <a:off x="0" y="255270"/>
              <a:ext cx="2640374" cy="69850"/>
            </a:xfrm>
            <a:custGeom>
              <a:avLst/>
              <a:gdLst/>
              <a:ahLst/>
              <a:cxnLst/>
              <a:rect l="l" t="t" r="r" b="b"/>
              <a:pathLst>
                <a:path w="2640374" h="69850">
                  <a:moveTo>
                    <a:pt x="23495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40374" y="69850"/>
                  </a:lnTo>
                  <a:lnTo>
                    <a:pt x="2640374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sp>
        <p:nvSpPr>
          <p:cNvPr id="34" name="TextBox 34"/>
          <p:cNvSpPr txBox="1"/>
          <p:nvPr/>
        </p:nvSpPr>
        <p:spPr>
          <a:xfrm rot="-5400000">
            <a:off x="17122293" y="96570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000342"/>
                </a:solidFill>
                <a:latin typeface="HK Grotesk Bold"/>
              </a:rPr>
              <a:t>08</a:t>
            </a:r>
          </a:p>
        </p:txBody>
      </p:sp>
      <p:sp>
        <p:nvSpPr>
          <p:cNvPr id="35" name="TextBox 35"/>
          <p:cNvSpPr txBox="1"/>
          <p:nvPr/>
        </p:nvSpPr>
        <p:spPr>
          <a:xfrm rot="-5400000">
            <a:off x="14795943" y="4151358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FFFFFF"/>
                </a:solidFill>
                <a:latin typeface="HK Grotesk Bold"/>
              </a:rPr>
              <a:t>MATH4995 FINAL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557" r="12557"/>
          <a:stretch>
            <a:fillRect/>
          </a:stretch>
        </p:blipFill>
        <p:spPr>
          <a:xfrm>
            <a:off x="1360768" y="-1571644"/>
            <a:ext cx="14467998" cy="1207510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199176" y="6391055"/>
            <a:ext cx="11790090" cy="4216573"/>
            <a:chOff x="0" y="0"/>
            <a:chExt cx="2534774" cy="9065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4774" cy="906529"/>
            </a:xfrm>
            <a:custGeom>
              <a:avLst/>
              <a:gdLst/>
              <a:ahLst/>
              <a:cxnLst/>
              <a:rect l="l" t="t" r="r" b="b"/>
              <a:pathLst>
                <a:path w="2534774" h="906529">
                  <a:moveTo>
                    <a:pt x="0" y="0"/>
                  </a:moveTo>
                  <a:lnTo>
                    <a:pt x="2534774" y="0"/>
                  </a:lnTo>
                  <a:lnTo>
                    <a:pt x="2534774" y="906529"/>
                  </a:lnTo>
                  <a:lnTo>
                    <a:pt x="0" y="90652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5199176" y="4757989"/>
            <a:ext cx="11790090" cy="5568097"/>
            <a:chOff x="0" y="0"/>
            <a:chExt cx="2534774" cy="11970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4774" cy="1197096"/>
            </a:xfrm>
            <a:custGeom>
              <a:avLst/>
              <a:gdLst/>
              <a:ahLst/>
              <a:cxnLst/>
              <a:rect l="l" t="t" r="r" b="b"/>
              <a:pathLst>
                <a:path w="2534774" h="1197096">
                  <a:moveTo>
                    <a:pt x="0" y="0"/>
                  </a:moveTo>
                  <a:lnTo>
                    <a:pt x="2534774" y="0"/>
                  </a:lnTo>
                  <a:lnTo>
                    <a:pt x="2534774" y="1197096"/>
                  </a:lnTo>
                  <a:lnTo>
                    <a:pt x="0" y="1197096"/>
                  </a:lnTo>
                  <a:close/>
                </a:path>
              </a:pathLst>
            </a:custGeom>
            <a:solidFill>
              <a:srgbClr val="000342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1335955" y="5310125"/>
            <a:ext cx="11333645" cy="148253"/>
            <a:chOff x="0" y="0"/>
            <a:chExt cx="4369012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43690121" cy="69850"/>
            </a:xfrm>
            <a:custGeom>
              <a:avLst/>
              <a:gdLst/>
              <a:ahLst/>
              <a:cxnLst/>
              <a:rect l="l" t="t" r="r" b="b"/>
              <a:pathLst>
                <a:path w="43690121" h="69850">
                  <a:moveTo>
                    <a:pt x="4339928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690121" y="69850"/>
                  </a:lnTo>
                  <a:lnTo>
                    <a:pt x="43690121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16479455" y="10473575"/>
            <a:ext cx="1046645" cy="148253"/>
            <a:chOff x="0" y="0"/>
            <a:chExt cx="4034716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4034716" cy="69850"/>
            </a:xfrm>
            <a:custGeom>
              <a:avLst/>
              <a:gdLst/>
              <a:ahLst/>
              <a:cxnLst/>
              <a:rect l="l" t="t" r="r" b="b"/>
              <a:pathLst>
                <a:path w="4034716" h="69850">
                  <a:moveTo>
                    <a:pt x="374388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034716" y="69850"/>
                  </a:lnTo>
                  <a:lnTo>
                    <a:pt x="4034716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16479455" y="-275931"/>
            <a:ext cx="1046645" cy="148253"/>
            <a:chOff x="0" y="0"/>
            <a:chExt cx="4034716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4034716" cy="69850"/>
            </a:xfrm>
            <a:custGeom>
              <a:avLst/>
              <a:gdLst/>
              <a:ahLst/>
              <a:cxnLst/>
              <a:rect l="l" t="t" r="r" b="b"/>
              <a:pathLst>
                <a:path w="4034716" h="69850">
                  <a:moveTo>
                    <a:pt x="374388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034716" y="69850"/>
                  </a:lnTo>
                  <a:lnTo>
                    <a:pt x="4034716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-4163011" y="5355845"/>
            <a:ext cx="10899304" cy="148253"/>
            <a:chOff x="0" y="0"/>
            <a:chExt cx="42015778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42015780" cy="69850"/>
            </a:xfrm>
            <a:custGeom>
              <a:avLst/>
              <a:gdLst/>
              <a:ahLst/>
              <a:cxnLst/>
              <a:rect l="l" t="t" r="r" b="b"/>
              <a:pathLst>
                <a:path w="42015780" h="69850">
                  <a:moveTo>
                    <a:pt x="4172494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2015780" y="69850"/>
                  </a:lnTo>
                  <a:lnTo>
                    <a:pt x="42015780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-555718" y="6331677"/>
            <a:ext cx="3153333" cy="148253"/>
            <a:chOff x="0" y="0"/>
            <a:chExt cx="12155800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2155800" cy="69850"/>
            </a:xfrm>
            <a:custGeom>
              <a:avLst/>
              <a:gdLst/>
              <a:ahLst/>
              <a:cxnLst/>
              <a:rect l="l" t="t" r="r" b="b"/>
              <a:pathLst>
                <a:path w="12155800" h="69850">
                  <a:moveTo>
                    <a:pt x="118649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155800" y="69850"/>
                  </a:lnTo>
                  <a:lnTo>
                    <a:pt x="12155800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10800000">
            <a:off x="15708030" y="6316928"/>
            <a:ext cx="1284037" cy="148253"/>
            <a:chOff x="0" y="0"/>
            <a:chExt cx="4949840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4949841" cy="69850"/>
            </a:xfrm>
            <a:custGeom>
              <a:avLst/>
              <a:gdLst/>
              <a:ahLst/>
              <a:cxnLst/>
              <a:rect l="l" t="t" r="r" b="b"/>
              <a:pathLst>
                <a:path w="4949841" h="69850">
                  <a:moveTo>
                    <a:pt x="465901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949841" y="69850"/>
                  </a:lnTo>
                  <a:lnTo>
                    <a:pt x="4949841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8221188" y="10145881"/>
            <a:ext cx="1845624" cy="148253"/>
            <a:chOff x="0" y="0"/>
            <a:chExt cx="7114703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7114703" cy="69850"/>
            </a:xfrm>
            <a:custGeom>
              <a:avLst/>
              <a:gdLst/>
              <a:ahLst/>
              <a:cxnLst/>
              <a:rect l="l" t="t" r="r" b="b"/>
              <a:pathLst>
                <a:path w="7114703" h="69850">
                  <a:moveTo>
                    <a:pt x="682387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114703" y="69850"/>
                  </a:lnTo>
                  <a:lnTo>
                    <a:pt x="711470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 rot="5400000">
            <a:off x="4629981" y="9643678"/>
            <a:ext cx="1138391" cy="148253"/>
            <a:chOff x="0" y="0"/>
            <a:chExt cx="4388387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4388387" cy="69850"/>
            </a:xfrm>
            <a:custGeom>
              <a:avLst/>
              <a:gdLst/>
              <a:ahLst/>
              <a:cxnLst/>
              <a:rect l="l" t="t" r="r" b="b"/>
              <a:pathLst>
                <a:path w="4388387" h="69850">
                  <a:moveTo>
                    <a:pt x="40975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88387" y="69850"/>
                  </a:lnTo>
                  <a:lnTo>
                    <a:pt x="4388387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8527304" y="-275581"/>
            <a:ext cx="1233392" cy="148253"/>
            <a:chOff x="0" y="0"/>
            <a:chExt cx="4754608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8527304" y="10429330"/>
            <a:ext cx="1233392" cy="148253"/>
            <a:chOff x="0" y="0"/>
            <a:chExt cx="4754608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255270"/>
              <a:ext cx="4754608" cy="69850"/>
            </a:xfrm>
            <a:custGeom>
              <a:avLst/>
              <a:gdLst/>
              <a:ahLst/>
              <a:cxnLst/>
              <a:rect l="l" t="t" r="r" b="b"/>
              <a:pathLst>
                <a:path w="4754608" h="69850">
                  <a:moveTo>
                    <a:pt x="446377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54608" y="69850"/>
                  </a:lnTo>
                  <a:lnTo>
                    <a:pt x="4754608" y="0"/>
                  </a:lnTo>
                  <a:close/>
                </a:path>
              </a:pathLst>
            </a:custGeom>
            <a:solidFill>
              <a:srgbClr val="DC3C4D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6774151" y="6787982"/>
            <a:ext cx="7461333" cy="195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Missing Values: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median</a:t>
            </a:r>
          </a:p>
          <a:p>
            <a:pPr>
              <a:lnSpc>
                <a:spcPts val="2039"/>
              </a:lnSpc>
            </a:pPr>
            <a:endParaRPr lang="en-US" sz="2400" spc="60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359"/>
              </a:lnSpc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Fair Cut /Group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spc="60">
                <a:solidFill>
                  <a:srgbClr val="FFFFFF"/>
                </a:solidFill>
                <a:latin typeface="HK Grotesk Light"/>
              </a:rPr>
              <a:t>Divide Fare using qcut into 5 groups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14795943" y="3989433"/>
            <a:ext cx="5630338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spc="127">
                <a:solidFill>
                  <a:srgbClr val="DC3C4D"/>
                </a:solidFill>
                <a:latin typeface="HK Grotesk Bold"/>
              </a:rPr>
              <a:t>MATH4995 FINAL PROJECT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138295" y="5909174"/>
            <a:ext cx="3357090" cy="77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6400" spc="57">
                <a:solidFill>
                  <a:srgbClr val="FFFFFF"/>
                </a:solidFill>
                <a:latin typeface="Vesper Libre Bold"/>
              </a:rPr>
              <a:t>FARE</a:t>
            </a:r>
          </a:p>
        </p:txBody>
      </p:sp>
      <p:sp>
        <p:nvSpPr>
          <p:cNvPr id="30" name="TextBox 30"/>
          <p:cNvSpPr txBox="1"/>
          <p:nvPr/>
        </p:nvSpPr>
        <p:spPr>
          <a:xfrm rot="-5400000">
            <a:off x="16931793" y="9466561"/>
            <a:ext cx="1358639" cy="27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27">
                <a:solidFill>
                  <a:srgbClr val="000342"/>
                </a:solidFill>
                <a:latin typeface="HK Grotesk Bold"/>
              </a:rPr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969</Words>
  <Application>Microsoft Macintosh PowerPoint</Application>
  <PresentationFormat>Custom</PresentationFormat>
  <Paragraphs>175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HK Grotesk Light Bold</vt:lpstr>
      <vt:lpstr>Vesper Libre Bold</vt:lpstr>
      <vt:lpstr>HK Grotesk Medium Bold</vt:lpstr>
      <vt:lpstr>HK Grotesk Bold</vt:lpstr>
      <vt:lpstr>HK Grotesk Medium</vt:lpstr>
      <vt:lpstr>Calibri</vt:lpstr>
      <vt:lpstr>Alegreya</vt:lpstr>
      <vt:lpstr>Arial</vt:lpstr>
      <vt:lpstr>Arimo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TITANIC</dc:title>
  <cp:lastModifiedBy>Natasha Valerie Harjono</cp:lastModifiedBy>
  <cp:revision>5</cp:revision>
  <dcterms:created xsi:type="dcterms:W3CDTF">2006-08-16T00:00:00Z</dcterms:created>
  <dcterms:modified xsi:type="dcterms:W3CDTF">2020-11-24T03:55:35Z</dcterms:modified>
  <dc:identifier>DAEOVK5jqKE</dc:identifier>
</cp:coreProperties>
</file>